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7"/>
  </p:sldMasterIdLst>
  <p:sldIdLst>
    <p:sldId id="257" r:id="rId8"/>
    <p:sldId id="268" r:id="rId9"/>
    <p:sldId id="259" r:id="rId10"/>
    <p:sldId id="300" r:id="rId11"/>
    <p:sldId id="267" r:id="rId12"/>
    <p:sldId id="256" r:id="rId13"/>
    <p:sldId id="301" r:id="rId14"/>
    <p:sldId id="258" r:id="rId15"/>
    <p:sldId id="302" r:id="rId16"/>
    <p:sldId id="270" r:id="rId17"/>
    <p:sldId id="263" r:id="rId18"/>
    <p:sldId id="264" r:id="rId19"/>
    <p:sldId id="303" r:id="rId20"/>
    <p:sldId id="260" r:id="rId21"/>
    <p:sldId id="266" r:id="rId22"/>
    <p:sldId id="307" r:id="rId23"/>
    <p:sldId id="306" r:id="rId24"/>
    <p:sldId id="308" r:id="rId25"/>
    <p:sldId id="305" r:id="rId26"/>
    <p:sldId id="304" r:id="rId27"/>
    <p:sldId id="310"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27" autoAdjust="0"/>
    <p:restoredTop sz="94660"/>
  </p:normalViewPr>
  <p:slideViewPr>
    <p:cSldViewPr snapToGrid="0">
      <p:cViewPr varScale="1">
        <p:scale>
          <a:sx n="72" d="100"/>
          <a:sy n="72" d="100"/>
        </p:scale>
        <p:origin x="45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sv-SE"/>
              <a:t>Klicka här för att ändra mall för rubrikformat</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mall för underrubrikformat</a:t>
            </a:r>
            <a:endParaRPr lang="en-US" dirty="0"/>
          </a:p>
        </p:txBody>
      </p:sp>
      <p:sp>
        <p:nvSpPr>
          <p:cNvPr id="4" name="Date Placeholder 3"/>
          <p:cNvSpPr>
            <a:spLocks noGrp="1"/>
          </p:cNvSpPr>
          <p:nvPr>
            <p:ph type="dt" sz="half" idx="10"/>
          </p:nvPr>
        </p:nvSpPr>
        <p:spPr/>
        <p:txBody>
          <a:bodyPr/>
          <a:lstStyle/>
          <a:p>
            <a:fld id="{01958281-0E99-4A82-BA3C-BADA5DC44915}" type="datetimeFigureOut">
              <a:rPr lang="sv-SE" smtClean="0"/>
              <a:t>2019-09-26</a:t>
            </a:fld>
            <a:endParaRPr lang="sv-SE"/>
          </a:p>
        </p:txBody>
      </p:sp>
      <p:sp>
        <p:nvSpPr>
          <p:cNvPr id="5" name="Footer Placeholder 4"/>
          <p:cNvSpPr>
            <a:spLocks noGrp="1"/>
          </p:cNvSpPr>
          <p:nvPr>
            <p:ph type="ftr" sz="quarter" idx="11"/>
          </p:nvPr>
        </p:nvSpPr>
        <p:spPr/>
        <p:txBody>
          <a:bodyPr/>
          <a:lstStyle/>
          <a:p>
            <a:endParaRPr lang="sv-SE"/>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463B6CA-FB03-443F-B994-3A3F20E2C36C}" type="slidenum">
              <a:rPr lang="sv-SE" smtClean="0"/>
              <a:t>‹#›</a:t>
            </a:fld>
            <a:endParaRPr lang="sv-SE"/>
          </a:p>
        </p:txBody>
      </p:sp>
    </p:spTree>
    <p:extLst>
      <p:ext uri="{BB962C8B-B14F-4D97-AF65-F5344CB8AC3E}">
        <p14:creationId xmlns:p14="http://schemas.microsoft.com/office/powerpoint/2010/main" val="197320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och bildtext">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sv-SE"/>
              <a:t>Klicka här för att ändra mall för rubrikformat</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01958281-0E99-4A82-BA3C-BADA5DC44915}" type="datetimeFigureOut">
              <a:rPr lang="sv-SE" smtClean="0"/>
              <a:t>2019-09-26</a:t>
            </a:fld>
            <a:endParaRPr lang="sv-SE"/>
          </a:p>
        </p:txBody>
      </p:sp>
      <p:sp>
        <p:nvSpPr>
          <p:cNvPr id="5" name="Footer Placeholder 4"/>
          <p:cNvSpPr>
            <a:spLocks noGrp="1"/>
          </p:cNvSpPr>
          <p:nvPr>
            <p:ph type="ftr" sz="quarter" idx="11"/>
          </p:nvPr>
        </p:nvSpPr>
        <p:spPr/>
        <p:txBody>
          <a:bodyPr/>
          <a:lstStyle/>
          <a:p>
            <a:endParaRPr lang="sv-SE"/>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463B6CA-FB03-443F-B994-3A3F20E2C36C}" type="slidenum">
              <a:rPr lang="sv-SE" smtClean="0"/>
              <a:t>‹#›</a:t>
            </a:fld>
            <a:endParaRPr lang="sv-SE"/>
          </a:p>
        </p:txBody>
      </p:sp>
    </p:spTree>
    <p:extLst>
      <p:ext uri="{BB962C8B-B14F-4D97-AF65-F5344CB8AC3E}">
        <p14:creationId xmlns:p14="http://schemas.microsoft.com/office/powerpoint/2010/main" val="4098542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med beskrivning">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sv-SE"/>
              <a:t>Klicka här för att ändra mall för rubrikformat</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a:t>Klicka här för att ändra format på bakgrundstexten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01958281-0E99-4A82-BA3C-BADA5DC44915}" type="datetimeFigureOut">
              <a:rPr lang="sv-SE" smtClean="0"/>
              <a:t>2019-09-26</a:t>
            </a:fld>
            <a:endParaRPr lang="sv-SE"/>
          </a:p>
        </p:txBody>
      </p:sp>
      <p:sp>
        <p:nvSpPr>
          <p:cNvPr id="5" name="Footer Placeholder 4"/>
          <p:cNvSpPr>
            <a:spLocks noGrp="1"/>
          </p:cNvSpPr>
          <p:nvPr>
            <p:ph type="ftr" sz="quarter" idx="11"/>
          </p:nvPr>
        </p:nvSpPr>
        <p:spPr/>
        <p:txBody>
          <a:bodyPr/>
          <a:lstStyle/>
          <a:p>
            <a:endParaRPr lang="sv-SE"/>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463B6CA-FB03-443F-B994-3A3F20E2C36C}" type="slidenum">
              <a:rPr lang="sv-SE" smtClean="0"/>
              <a:t>‹#›</a:t>
            </a:fld>
            <a:endParaRPr lang="sv-SE"/>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72104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nkort">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sv-SE"/>
              <a:t>Klicka här för att ändra mall för rubrikformat</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sv-SE"/>
              <a:t>Klicka här för att ändra format på bakgrundstexten</a:t>
            </a:r>
          </a:p>
        </p:txBody>
      </p:sp>
      <p:sp>
        <p:nvSpPr>
          <p:cNvPr id="5" name="Date Placeholder 4"/>
          <p:cNvSpPr>
            <a:spLocks noGrp="1"/>
          </p:cNvSpPr>
          <p:nvPr>
            <p:ph type="dt" sz="half" idx="10"/>
          </p:nvPr>
        </p:nvSpPr>
        <p:spPr/>
        <p:txBody>
          <a:bodyPr/>
          <a:lstStyle/>
          <a:p>
            <a:fld id="{01958281-0E99-4A82-BA3C-BADA5DC44915}" type="datetimeFigureOut">
              <a:rPr lang="sv-SE" smtClean="0"/>
              <a:t>2019-09-26</a:t>
            </a:fld>
            <a:endParaRPr lang="sv-SE"/>
          </a:p>
        </p:txBody>
      </p:sp>
      <p:sp>
        <p:nvSpPr>
          <p:cNvPr id="6" name="Footer Placeholder 5"/>
          <p:cNvSpPr>
            <a:spLocks noGrp="1"/>
          </p:cNvSpPr>
          <p:nvPr>
            <p:ph type="ftr" sz="quarter" idx="11"/>
          </p:nvPr>
        </p:nvSpPr>
        <p:spPr/>
        <p:txBody>
          <a:bodyPr/>
          <a:lstStyle/>
          <a:p>
            <a:endParaRPr lang="sv-SE"/>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463B6CA-FB03-443F-B994-3A3F20E2C36C}" type="slidenum">
              <a:rPr lang="sv-SE" smtClean="0"/>
              <a:t>‹#›</a:t>
            </a:fld>
            <a:endParaRPr lang="sv-SE"/>
          </a:p>
        </p:txBody>
      </p:sp>
    </p:spTree>
    <p:extLst>
      <p:ext uri="{BB962C8B-B14F-4D97-AF65-F5344CB8AC3E}">
        <p14:creationId xmlns:p14="http://schemas.microsoft.com/office/powerpoint/2010/main" val="216538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nkort för citat">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sv-SE"/>
              <a:t>Klicka här för att ändra mall för rubrikformat</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a:t>Klicka här för att ändra format på bakgrundstexten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sv-SE"/>
              <a:t>Klicka här för att ändra format på bakgrundstexten</a:t>
            </a:r>
          </a:p>
        </p:txBody>
      </p:sp>
      <p:sp>
        <p:nvSpPr>
          <p:cNvPr id="5" name="Date Placeholder 4"/>
          <p:cNvSpPr>
            <a:spLocks noGrp="1"/>
          </p:cNvSpPr>
          <p:nvPr>
            <p:ph type="dt" sz="half" idx="10"/>
          </p:nvPr>
        </p:nvSpPr>
        <p:spPr/>
        <p:txBody>
          <a:bodyPr/>
          <a:lstStyle/>
          <a:p>
            <a:fld id="{01958281-0E99-4A82-BA3C-BADA5DC44915}" type="datetimeFigureOut">
              <a:rPr lang="sv-SE" smtClean="0"/>
              <a:t>2019-09-26</a:t>
            </a:fld>
            <a:endParaRPr lang="sv-SE"/>
          </a:p>
        </p:txBody>
      </p:sp>
      <p:sp>
        <p:nvSpPr>
          <p:cNvPr id="6" name="Footer Placeholder 5"/>
          <p:cNvSpPr>
            <a:spLocks noGrp="1"/>
          </p:cNvSpPr>
          <p:nvPr>
            <p:ph type="ftr" sz="quarter" idx="11"/>
          </p:nvPr>
        </p:nvSpPr>
        <p:spPr/>
        <p:txBody>
          <a:bodyPr/>
          <a:lstStyle/>
          <a:p>
            <a:endParaRPr lang="sv-SE"/>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463B6CA-FB03-443F-B994-3A3F20E2C36C}" type="slidenum">
              <a:rPr lang="sv-SE" smtClean="0"/>
              <a:t>‹#›</a:t>
            </a:fld>
            <a:endParaRPr lang="sv-SE"/>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68303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ant eller falskt">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sv-SE"/>
              <a:t>Klicka här för att ändra mall för rubrikformat</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a:t>Klicka här för att ändra format på bakgrundstexten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sv-SE"/>
              <a:t>Klicka här för att ändra format på bakgrundstexten</a:t>
            </a:r>
          </a:p>
        </p:txBody>
      </p:sp>
      <p:sp>
        <p:nvSpPr>
          <p:cNvPr id="5" name="Date Placeholder 4"/>
          <p:cNvSpPr>
            <a:spLocks noGrp="1"/>
          </p:cNvSpPr>
          <p:nvPr>
            <p:ph type="dt" sz="half" idx="10"/>
          </p:nvPr>
        </p:nvSpPr>
        <p:spPr/>
        <p:txBody>
          <a:bodyPr/>
          <a:lstStyle/>
          <a:p>
            <a:fld id="{01958281-0E99-4A82-BA3C-BADA5DC44915}" type="datetimeFigureOut">
              <a:rPr lang="sv-SE" smtClean="0"/>
              <a:t>2019-09-26</a:t>
            </a:fld>
            <a:endParaRPr lang="sv-SE"/>
          </a:p>
        </p:txBody>
      </p:sp>
      <p:sp>
        <p:nvSpPr>
          <p:cNvPr id="6" name="Footer Placeholder 5"/>
          <p:cNvSpPr>
            <a:spLocks noGrp="1"/>
          </p:cNvSpPr>
          <p:nvPr>
            <p:ph type="ftr" sz="quarter" idx="11"/>
          </p:nvPr>
        </p:nvSpPr>
        <p:spPr/>
        <p:txBody>
          <a:bodyPr/>
          <a:lstStyle/>
          <a:p>
            <a:endParaRPr lang="sv-SE"/>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463B6CA-FB03-443F-B994-3A3F20E2C36C}" type="slidenum">
              <a:rPr lang="sv-SE" smtClean="0"/>
              <a:t>‹#›</a:t>
            </a:fld>
            <a:endParaRPr lang="sv-SE"/>
          </a:p>
        </p:txBody>
      </p:sp>
    </p:spTree>
    <p:extLst>
      <p:ext uri="{BB962C8B-B14F-4D97-AF65-F5344CB8AC3E}">
        <p14:creationId xmlns:p14="http://schemas.microsoft.com/office/powerpoint/2010/main" val="1273940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Vertical Text Placeholder 2"/>
          <p:cNvSpPr>
            <a:spLocks noGrp="1"/>
          </p:cNvSpPr>
          <p:nvPr>
            <p:ph type="body" orient="vert" idx="1"/>
          </p:nvPr>
        </p:nvSpPr>
        <p:spPr/>
        <p:txBody>
          <a:bodyPr vert="eaVert" ancho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01958281-0E99-4A82-BA3C-BADA5DC44915}" type="datetimeFigureOut">
              <a:rPr lang="sv-SE" smtClean="0"/>
              <a:t>2019-09-26</a:t>
            </a:fld>
            <a:endParaRPr lang="sv-SE"/>
          </a:p>
        </p:txBody>
      </p:sp>
      <p:sp>
        <p:nvSpPr>
          <p:cNvPr id="5" name="Footer Placeholder 4"/>
          <p:cNvSpPr>
            <a:spLocks noGrp="1"/>
          </p:cNvSpPr>
          <p:nvPr>
            <p:ph type="ftr" sz="quarter" idx="11"/>
          </p:nvPr>
        </p:nvSpPr>
        <p:spPr/>
        <p:txBody>
          <a:bodyPr/>
          <a:lstStyle/>
          <a:p>
            <a:endParaRPr lang="sv-SE"/>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463B6CA-FB03-443F-B994-3A3F20E2C36C}" type="slidenum">
              <a:rPr lang="sv-SE" smtClean="0"/>
              <a:t>‹#›</a:t>
            </a:fld>
            <a:endParaRPr lang="sv-SE"/>
          </a:p>
        </p:txBody>
      </p:sp>
    </p:spTree>
    <p:extLst>
      <p:ext uri="{BB962C8B-B14F-4D97-AF65-F5344CB8AC3E}">
        <p14:creationId xmlns:p14="http://schemas.microsoft.com/office/powerpoint/2010/main" val="959902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sv-SE"/>
              <a:t>Klicka här för att ändra mall för rubrikformat</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01958281-0E99-4A82-BA3C-BADA5DC44915}" type="datetimeFigureOut">
              <a:rPr lang="sv-SE" smtClean="0"/>
              <a:t>2019-09-26</a:t>
            </a:fld>
            <a:endParaRPr lang="sv-SE"/>
          </a:p>
        </p:txBody>
      </p:sp>
      <p:sp>
        <p:nvSpPr>
          <p:cNvPr id="5" name="Footer Placeholder 4"/>
          <p:cNvSpPr>
            <a:spLocks noGrp="1"/>
          </p:cNvSpPr>
          <p:nvPr>
            <p:ph type="ftr" sz="quarter" idx="11"/>
          </p:nvPr>
        </p:nvSpPr>
        <p:spPr/>
        <p:txBody>
          <a:bodyPr/>
          <a:lstStyle/>
          <a:p>
            <a:endParaRPr lang="sv-SE"/>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463B6CA-FB03-443F-B994-3A3F20E2C36C}" type="slidenum">
              <a:rPr lang="sv-SE" smtClean="0"/>
              <a:t>‹#›</a:t>
            </a:fld>
            <a:endParaRPr lang="sv-SE"/>
          </a:p>
        </p:txBody>
      </p:sp>
    </p:spTree>
    <p:extLst>
      <p:ext uri="{BB962C8B-B14F-4D97-AF65-F5344CB8AC3E}">
        <p14:creationId xmlns:p14="http://schemas.microsoft.com/office/powerpoint/2010/main" val="1107861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8" name="Platshållare för text 7"/>
          <p:cNvSpPr>
            <a:spLocks noGrp="1"/>
          </p:cNvSpPr>
          <p:nvPr>
            <p:ph type="body" sz="quarter" idx="13"/>
          </p:nvPr>
        </p:nvSpPr>
        <p:spPr>
          <a:xfrm>
            <a:off x="622800" y="1890000"/>
            <a:ext cx="8074800" cy="4129200"/>
          </a:xfrm>
        </p:spPr>
        <p:txBody>
          <a:bodyPr rIns="0"/>
          <a:lstStyle>
            <a:lvl1pPr marL="0" indent="0">
              <a:buNone/>
              <a:defRPr/>
            </a:lvl1pPr>
          </a:lstStyle>
          <a:p>
            <a:pPr lvl="0"/>
            <a:r>
              <a:rPr lang="sv-SE"/>
              <a:t>Redigera format för bakgrundstext</a:t>
            </a:r>
          </a:p>
        </p:txBody>
      </p:sp>
      <p:sp>
        <p:nvSpPr>
          <p:cNvPr id="3" name="Platshållare för datum 2"/>
          <p:cNvSpPr>
            <a:spLocks noGrp="1"/>
          </p:cNvSpPr>
          <p:nvPr>
            <p:ph type="dt" sz="half" idx="14"/>
          </p:nvPr>
        </p:nvSpPr>
        <p:spPr/>
        <p:txBody>
          <a:bodyPr/>
          <a:lstStyle/>
          <a:p>
            <a:fld id="{E1235719-514E-4809-A146-B18FB1267448}" type="datetime1">
              <a:rPr lang="sv-SE" smtClean="0"/>
              <a:t>2019-09-26</a:t>
            </a:fld>
            <a:endParaRPr lang="sv-SE" dirty="0"/>
          </a:p>
        </p:txBody>
      </p:sp>
      <p:sp>
        <p:nvSpPr>
          <p:cNvPr id="7" name="Platshållare för sidfot 6"/>
          <p:cNvSpPr>
            <a:spLocks noGrp="1"/>
          </p:cNvSpPr>
          <p:nvPr>
            <p:ph type="ftr" sz="quarter" idx="15"/>
          </p:nvPr>
        </p:nvSpPr>
        <p:spPr/>
        <p:txBody>
          <a:bodyPr/>
          <a:lstStyle/>
          <a:p>
            <a:r>
              <a:rPr lang="sv-SE"/>
              <a:t>Miljö- och energidepartementet</a:t>
            </a:r>
            <a:endParaRPr lang="sv-SE" dirty="0"/>
          </a:p>
        </p:txBody>
      </p:sp>
      <p:sp>
        <p:nvSpPr>
          <p:cNvPr id="9" name="Platshållare för bildnummer 8"/>
          <p:cNvSpPr>
            <a:spLocks noGrp="1"/>
          </p:cNvSpPr>
          <p:nvPr>
            <p:ph type="sldNum" sz="quarter" idx="16"/>
          </p:nvPr>
        </p:nvSpPr>
        <p:spPr/>
        <p:txBody>
          <a:bodyPr/>
          <a:lstStyle/>
          <a:p>
            <a:fld id="{9C3D4D15-3887-47F3-AC8F-B99C7C44B5C5}" type="slidenum">
              <a:rPr lang="sv-SE" smtClean="0"/>
              <a:pPr/>
              <a:t>‹#›</a:t>
            </a:fld>
            <a:endParaRPr lang="sv-SE" dirty="0"/>
          </a:p>
        </p:txBody>
      </p:sp>
    </p:spTree>
    <p:extLst>
      <p:ext uri="{BB962C8B-B14F-4D97-AF65-F5344CB8AC3E}">
        <p14:creationId xmlns:p14="http://schemas.microsoft.com/office/powerpoint/2010/main" val="3789678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sv-SE"/>
              <a:t>Klicka här för att ändra mall för rubrikformat</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01958281-0E99-4A82-BA3C-BADA5DC44915}" type="datetimeFigureOut">
              <a:rPr lang="sv-SE" smtClean="0"/>
              <a:t>2019-09-26</a:t>
            </a:fld>
            <a:endParaRPr lang="sv-SE"/>
          </a:p>
        </p:txBody>
      </p:sp>
      <p:sp>
        <p:nvSpPr>
          <p:cNvPr id="5" name="Footer Placeholder 4"/>
          <p:cNvSpPr>
            <a:spLocks noGrp="1"/>
          </p:cNvSpPr>
          <p:nvPr>
            <p:ph type="ftr" sz="quarter" idx="11"/>
          </p:nvPr>
        </p:nvSpPr>
        <p:spPr/>
        <p:txBody>
          <a:bodyPr/>
          <a:lstStyle/>
          <a:p>
            <a:endParaRPr lang="sv-SE"/>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463B6CA-FB03-443F-B994-3A3F20E2C36C}" type="slidenum">
              <a:rPr lang="sv-SE" smtClean="0"/>
              <a:t>‹#›</a:t>
            </a:fld>
            <a:endParaRPr lang="sv-SE"/>
          </a:p>
        </p:txBody>
      </p:sp>
    </p:spTree>
    <p:extLst>
      <p:ext uri="{BB962C8B-B14F-4D97-AF65-F5344CB8AC3E}">
        <p14:creationId xmlns:p14="http://schemas.microsoft.com/office/powerpoint/2010/main" val="471025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sv-SE"/>
              <a:t>Klicka här för att ändra mall för rubrikformat</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01958281-0E99-4A82-BA3C-BADA5DC44915}" type="datetimeFigureOut">
              <a:rPr lang="sv-SE" smtClean="0"/>
              <a:t>2019-09-26</a:t>
            </a:fld>
            <a:endParaRPr lang="sv-SE"/>
          </a:p>
        </p:txBody>
      </p:sp>
      <p:sp>
        <p:nvSpPr>
          <p:cNvPr id="5" name="Footer Placeholder 4"/>
          <p:cNvSpPr>
            <a:spLocks noGrp="1"/>
          </p:cNvSpPr>
          <p:nvPr>
            <p:ph type="ftr" sz="quarter" idx="11"/>
          </p:nvPr>
        </p:nvSpPr>
        <p:spPr/>
        <p:txBody>
          <a:bodyPr/>
          <a:lstStyle/>
          <a:p>
            <a:endParaRPr lang="sv-SE"/>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463B6CA-FB03-443F-B994-3A3F20E2C36C}" type="slidenum">
              <a:rPr lang="sv-SE" smtClean="0"/>
              <a:t>‹#›</a:t>
            </a:fld>
            <a:endParaRPr lang="sv-SE"/>
          </a:p>
        </p:txBody>
      </p:sp>
    </p:spTree>
    <p:extLst>
      <p:ext uri="{BB962C8B-B14F-4D97-AF65-F5344CB8AC3E}">
        <p14:creationId xmlns:p14="http://schemas.microsoft.com/office/powerpoint/2010/main" val="392088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sv-SE"/>
              <a:t>Klicka här för att ändra mall för rubrikformat</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fld id="{01958281-0E99-4A82-BA3C-BADA5DC44915}" type="datetimeFigureOut">
              <a:rPr lang="sv-SE" smtClean="0"/>
              <a:t>2019-09-26</a:t>
            </a:fld>
            <a:endParaRPr lang="sv-SE"/>
          </a:p>
        </p:txBody>
      </p:sp>
      <p:sp>
        <p:nvSpPr>
          <p:cNvPr id="6" name="Footer Placeholder 5"/>
          <p:cNvSpPr>
            <a:spLocks noGrp="1"/>
          </p:cNvSpPr>
          <p:nvPr>
            <p:ph type="ftr" sz="quarter" idx="11"/>
          </p:nvPr>
        </p:nvSpPr>
        <p:spPr/>
        <p:txBody>
          <a:bodyPr/>
          <a:lstStyle/>
          <a:p>
            <a:endParaRPr lang="sv-SE"/>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463B6CA-FB03-443F-B994-3A3F20E2C36C}" type="slidenum">
              <a:rPr lang="sv-SE" smtClean="0"/>
              <a:t>‹#›</a:t>
            </a:fld>
            <a:endParaRPr lang="sv-SE"/>
          </a:p>
        </p:txBody>
      </p:sp>
    </p:spTree>
    <p:extLst>
      <p:ext uri="{BB962C8B-B14F-4D97-AF65-F5344CB8AC3E}">
        <p14:creationId xmlns:p14="http://schemas.microsoft.com/office/powerpoint/2010/main" val="1445787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sv-SE"/>
              <a:t>Klicka här för att ändra mall för rubrikformat</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01958281-0E99-4A82-BA3C-BADA5DC44915}" type="datetimeFigureOut">
              <a:rPr lang="sv-SE" smtClean="0"/>
              <a:t>2019-09-26</a:t>
            </a:fld>
            <a:endParaRPr lang="sv-SE"/>
          </a:p>
        </p:txBody>
      </p:sp>
      <p:sp>
        <p:nvSpPr>
          <p:cNvPr id="8" name="Footer Placeholder 7"/>
          <p:cNvSpPr>
            <a:spLocks noGrp="1"/>
          </p:cNvSpPr>
          <p:nvPr>
            <p:ph type="ftr" sz="quarter" idx="11"/>
          </p:nvPr>
        </p:nvSpPr>
        <p:spPr/>
        <p:txBody>
          <a:bodyPr/>
          <a:lstStyle/>
          <a:p>
            <a:endParaRPr lang="sv-SE"/>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463B6CA-FB03-443F-B994-3A3F20E2C36C}" type="slidenum">
              <a:rPr lang="sv-SE" smtClean="0"/>
              <a:t>‹#›</a:t>
            </a:fld>
            <a:endParaRPr lang="sv-SE"/>
          </a:p>
        </p:txBody>
      </p:sp>
    </p:spTree>
    <p:extLst>
      <p:ext uri="{BB962C8B-B14F-4D97-AF65-F5344CB8AC3E}">
        <p14:creationId xmlns:p14="http://schemas.microsoft.com/office/powerpoint/2010/main" val="2445702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mall för rubrikformat</a:t>
            </a:r>
            <a:endParaRPr lang="en-US" dirty="0"/>
          </a:p>
        </p:txBody>
      </p:sp>
      <p:sp>
        <p:nvSpPr>
          <p:cNvPr id="3" name="Date Placeholder 2"/>
          <p:cNvSpPr>
            <a:spLocks noGrp="1"/>
          </p:cNvSpPr>
          <p:nvPr>
            <p:ph type="dt" sz="half" idx="10"/>
          </p:nvPr>
        </p:nvSpPr>
        <p:spPr/>
        <p:txBody>
          <a:bodyPr/>
          <a:lstStyle/>
          <a:p>
            <a:fld id="{01958281-0E99-4A82-BA3C-BADA5DC44915}" type="datetimeFigureOut">
              <a:rPr lang="sv-SE" smtClean="0"/>
              <a:t>2019-09-26</a:t>
            </a:fld>
            <a:endParaRPr lang="sv-SE"/>
          </a:p>
        </p:txBody>
      </p:sp>
      <p:sp>
        <p:nvSpPr>
          <p:cNvPr id="4" name="Footer Placeholder 3"/>
          <p:cNvSpPr>
            <a:spLocks noGrp="1"/>
          </p:cNvSpPr>
          <p:nvPr>
            <p:ph type="ftr" sz="quarter" idx="11"/>
          </p:nvPr>
        </p:nvSpPr>
        <p:spPr/>
        <p:txBody>
          <a:bodyPr/>
          <a:lstStyle/>
          <a:p>
            <a:endParaRPr lang="sv-SE"/>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463B6CA-FB03-443F-B994-3A3F20E2C36C}" type="slidenum">
              <a:rPr lang="sv-SE" smtClean="0"/>
              <a:t>‹#›</a:t>
            </a:fld>
            <a:endParaRPr lang="sv-SE"/>
          </a:p>
        </p:txBody>
      </p:sp>
    </p:spTree>
    <p:extLst>
      <p:ext uri="{BB962C8B-B14F-4D97-AF65-F5344CB8AC3E}">
        <p14:creationId xmlns:p14="http://schemas.microsoft.com/office/powerpoint/2010/main" val="3054709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958281-0E99-4A82-BA3C-BADA5DC44915}" type="datetimeFigureOut">
              <a:rPr lang="sv-SE" smtClean="0"/>
              <a:t>2019-09-26</a:t>
            </a:fld>
            <a:endParaRPr lang="sv-SE"/>
          </a:p>
        </p:txBody>
      </p:sp>
      <p:sp>
        <p:nvSpPr>
          <p:cNvPr id="3" name="Footer Placeholder 2"/>
          <p:cNvSpPr>
            <a:spLocks noGrp="1"/>
          </p:cNvSpPr>
          <p:nvPr>
            <p:ph type="ftr" sz="quarter" idx="11"/>
          </p:nvPr>
        </p:nvSpPr>
        <p:spPr/>
        <p:txBody>
          <a:bodyPr/>
          <a:lstStyle/>
          <a:p>
            <a:endParaRPr lang="sv-SE"/>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463B6CA-FB03-443F-B994-3A3F20E2C36C}" type="slidenum">
              <a:rPr lang="sv-SE" smtClean="0"/>
              <a:t>‹#›</a:t>
            </a:fld>
            <a:endParaRPr lang="sv-SE"/>
          </a:p>
        </p:txBody>
      </p:sp>
    </p:spTree>
    <p:extLst>
      <p:ext uri="{BB962C8B-B14F-4D97-AF65-F5344CB8AC3E}">
        <p14:creationId xmlns:p14="http://schemas.microsoft.com/office/powerpoint/2010/main" val="1736580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sv-SE"/>
              <a:t>Klicka här för att ändra mall för rubrikformat</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01958281-0E99-4A82-BA3C-BADA5DC44915}" type="datetimeFigureOut">
              <a:rPr lang="sv-SE" smtClean="0"/>
              <a:t>2019-09-26</a:t>
            </a:fld>
            <a:endParaRPr lang="sv-SE"/>
          </a:p>
        </p:txBody>
      </p:sp>
      <p:sp>
        <p:nvSpPr>
          <p:cNvPr id="6" name="Footer Placeholder 5"/>
          <p:cNvSpPr>
            <a:spLocks noGrp="1"/>
          </p:cNvSpPr>
          <p:nvPr>
            <p:ph type="ftr" sz="quarter" idx="11"/>
          </p:nvPr>
        </p:nvSpPr>
        <p:spPr/>
        <p:txBody>
          <a:bodyPr/>
          <a:lstStyle/>
          <a:p>
            <a:endParaRPr lang="sv-SE"/>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463B6CA-FB03-443F-B994-3A3F20E2C36C}" type="slidenum">
              <a:rPr lang="sv-SE" smtClean="0"/>
              <a:t>‹#›</a:t>
            </a:fld>
            <a:endParaRPr lang="sv-SE"/>
          </a:p>
        </p:txBody>
      </p:sp>
    </p:spTree>
    <p:extLst>
      <p:ext uri="{BB962C8B-B14F-4D97-AF65-F5344CB8AC3E}">
        <p14:creationId xmlns:p14="http://schemas.microsoft.com/office/powerpoint/2010/main" val="1223328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sv-SE"/>
              <a:t>Klicka här för att ändra mall för rubrikformat</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01958281-0E99-4A82-BA3C-BADA5DC44915}" type="datetimeFigureOut">
              <a:rPr lang="sv-SE" smtClean="0"/>
              <a:t>2019-09-26</a:t>
            </a:fld>
            <a:endParaRPr lang="sv-SE"/>
          </a:p>
        </p:txBody>
      </p:sp>
      <p:sp>
        <p:nvSpPr>
          <p:cNvPr id="6" name="Footer Placeholder 5"/>
          <p:cNvSpPr>
            <a:spLocks noGrp="1"/>
          </p:cNvSpPr>
          <p:nvPr>
            <p:ph type="ftr" sz="quarter" idx="11"/>
          </p:nvPr>
        </p:nvSpPr>
        <p:spPr/>
        <p:txBody>
          <a:bodyPr/>
          <a:lstStyle/>
          <a:p>
            <a:endParaRPr lang="sv-SE"/>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463B6CA-FB03-443F-B994-3A3F20E2C36C}" type="slidenum">
              <a:rPr lang="sv-SE" smtClean="0"/>
              <a:t>‹#›</a:t>
            </a:fld>
            <a:endParaRPr lang="sv-SE"/>
          </a:p>
        </p:txBody>
      </p:sp>
    </p:spTree>
    <p:extLst>
      <p:ext uri="{BB962C8B-B14F-4D97-AF65-F5344CB8AC3E}">
        <p14:creationId xmlns:p14="http://schemas.microsoft.com/office/powerpoint/2010/main" val="1737176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sv-SE"/>
              <a:t>Klicka här för att ändra mall för rubrikformat</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1958281-0E99-4A82-BA3C-BADA5DC44915}" type="datetimeFigureOut">
              <a:rPr lang="sv-SE" smtClean="0"/>
              <a:t>2019-09-26</a:t>
            </a:fld>
            <a:endParaRPr lang="sv-SE"/>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sv-SE"/>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463B6CA-FB03-443F-B994-3A3F20E2C36C}" type="slidenum">
              <a:rPr lang="sv-SE" smtClean="0"/>
              <a:t>‹#›</a:t>
            </a:fld>
            <a:endParaRPr lang="sv-SE"/>
          </a:p>
        </p:txBody>
      </p:sp>
    </p:spTree>
    <p:extLst>
      <p:ext uri="{BB962C8B-B14F-4D97-AF65-F5344CB8AC3E}">
        <p14:creationId xmlns:p14="http://schemas.microsoft.com/office/powerpoint/2010/main" val="282019126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A49F0AA-4425-4A13-861C-03D50D677489}"/>
              </a:ext>
            </a:extLst>
          </p:cNvPr>
          <p:cNvSpPr>
            <a:spLocks noGrp="1"/>
          </p:cNvSpPr>
          <p:nvPr>
            <p:ph type="ctrTitle"/>
          </p:nvPr>
        </p:nvSpPr>
        <p:spPr>
          <a:xfrm>
            <a:off x="6596937" y="1861779"/>
            <a:ext cx="4944629" cy="2889114"/>
          </a:xfrm>
        </p:spPr>
        <p:txBody>
          <a:bodyPr anchor="b">
            <a:normAutofit/>
          </a:bodyPr>
          <a:lstStyle/>
          <a:p>
            <a:pPr algn="l"/>
            <a:r>
              <a:rPr lang="sv-SE" sz="4200" dirty="0"/>
              <a:t>Förhandlingarna om CBD post 2020   </a:t>
            </a:r>
            <a:br>
              <a:rPr lang="sv-SE" sz="4200" dirty="0"/>
            </a:br>
            <a:endParaRPr lang="sv-SE" sz="4200" dirty="0"/>
          </a:p>
        </p:txBody>
      </p:sp>
      <p:sp>
        <p:nvSpPr>
          <p:cNvPr id="3" name="Underrubrik 2">
            <a:extLst>
              <a:ext uri="{FF2B5EF4-FFF2-40B4-BE49-F238E27FC236}">
                <a16:creationId xmlns:a16="http://schemas.microsoft.com/office/drawing/2014/main" id="{BD04C98C-A9D2-4E9E-BC99-A8DBD880FC3C}"/>
              </a:ext>
            </a:extLst>
          </p:cNvPr>
          <p:cNvSpPr>
            <a:spLocks noGrp="1"/>
          </p:cNvSpPr>
          <p:nvPr>
            <p:ph type="subTitle" idx="1"/>
          </p:nvPr>
        </p:nvSpPr>
        <p:spPr>
          <a:xfrm>
            <a:off x="6746627" y="4750893"/>
            <a:ext cx="4645250" cy="1147863"/>
          </a:xfrm>
        </p:spPr>
        <p:txBody>
          <a:bodyPr anchor="t">
            <a:normAutofit/>
          </a:bodyPr>
          <a:lstStyle/>
          <a:p>
            <a:pPr algn="l"/>
            <a:r>
              <a:rPr lang="sv-SE" sz="2000" dirty="0"/>
              <a:t>Charlotta Sörqvist Miljödepartementet</a:t>
            </a:r>
          </a:p>
        </p:txBody>
      </p:sp>
      <p:pic>
        <p:nvPicPr>
          <p:cNvPr id="5" name="Bildobjekt 4">
            <a:extLst>
              <a:ext uri="{FF2B5EF4-FFF2-40B4-BE49-F238E27FC236}">
                <a16:creationId xmlns:a16="http://schemas.microsoft.com/office/drawing/2014/main" id="{1F383268-6A3A-4686-AE26-95ACAF2C84E0}"/>
              </a:ext>
            </a:extLst>
          </p:cNvPr>
          <p:cNvPicPr>
            <a:picLocks noChangeAspect="1"/>
          </p:cNvPicPr>
          <p:nvPr/>
        </p:nvPicPr>
        <p:blipFill rotWithShape="1">
          <a:blip r:embed="rId2">
            <a:extLst>
              <a:ext uri="{28A0092B-C50C-407E-A947-70E740481C1C}">
                <a14:useLocalDpi xmlns:a14="http://schemas.microsoft.com/office/drawing/2010/main" val="0"/>
              </a:ext>
            </a:extLst>
          </a:blip>
          <a:srcRect l="18604" r="15516"/>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35209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F551A49-3CFC-4588-AAEF-B3028AD1D6F5}"/>
              </a:ext>
            </a:extLst>
          </p:cNvPr>
          <p:cNvSpPr>
            <a:spLocks noGrp="1"/>
          </p:cNvSpPr>
          <p:nvPr>
            <p:ph type="title"/>
          </p:nvPr>
        </p:nvSpPr>
        <p:spPr/>
        <p:txBody>
          <a:bodyPr>
            <a:normAutofit fontScale="90000"/>
          </a:bodyPr>
          <a:lstStyle/>
          <a:p>
            <a:r>
              <a:rPr lang="sv-SE" dirty="0"/>
              <a:t>2. De stora förhandlingsfrågorna Uppdatering eller revision av nuvarande 20 Aichimål. Kvantifierbara mål?</a:t>
            </a:r>
            <a:br>
              <a:rPr lang="sv-SE" dirty="0"/>
            </a:br>
            <a:endParaRPr lang="sv-SE" dirty="0"/>
          </a:p>
        </p:txBody>
      </p:sp>
      <p:sp>
        <p:nvSpPr>
          <p:cNvPr id="3" name="Platshållare för text 2">
            <a:extLst>
              <a:ext uri="{FF2B5EF4-FFF2-40B4-BE49-F238E27FC236}">
                <a16:creationId xmlns:a16="http://schemas.microsoft.com/office/drawing/2014/main" id="{8D0B439F-6027-4489-8E85-8B02DC28145B}"/>
              </a:ext>
            </a:extLst>
          </p:cNvPr>
          <p:cNvSpPr>
            <a:spLocks noGrp="1"/>
          </p:cNvSpPr>
          <p:nvPr>
            <p:ph type="body" sz="quarter" idx="13"/>
          </p:nvPr>
        </p:nvSpPr>
        <p:spPr/>
        <p:txBody>
          <a:bodyPr>
            <a:normAutofit/>
          </a:bodyPr>
          <a:lstStyle/>
          <a:p>
            <a:endParaRPr lang="sv-SE" sz="2800" dirty="0"/>
          </a:p>
          <a:p>
            <a:endParaRPr lang="sv-SE" sz="2800" dirty="0"/>
          </a:p>
          <a:p>
            <a:r>
              <a:rPr lang="sv-SE" sz="2800" dirty="0"/>
              <a:t>Hur </a:t>
            </a:r>
            <a:r>
              <a:rPr lang="sv-SE" sz="2800" b="1" dirty="0"/>
              <a:t>mycket</a:t>
            </a:r>
            <a:r>
              <a:rPr lang="sv-SE" sz="2800" dirty="0"/>
              <a:t> ska skyddas? Hur gör man målen </a:t>
            </a:r>
            <a:r>
              <a:rPr lang="sv-SE" sz="2800" b="1" dirty="0"/>
              <a:t>mätbara</a:t>
            </a:r>
            <a:r>
              <a:rPr lang="sv-SE" sz="2800" dirty="0"/>
              <a:t>?</a:t>
            </a:r>
          </a:p>
          <a:p>
            <a:r>
              <a:rPr lang="sv-SE" sz="2800" dirty="0"/>
              <a:t>Koppling till habitattyp (typ sötvatten/skog osv) eller mer generellt hållna ?</a:t>
            </a:r>
          </a:p>
          <a:p>
            <a:r>
              <a:rPr lang="sv-SE" sz="2800" dirty="0"/>
              <a:t>Går det att hitta </a:t>
            </a:r>
            <a:r>
              <a:rPr lang="sv-SE" sz="2800" b="1" dirty="0"/>
              <a:t>kvantifierbara mål för nyttjande</a:t>
            </a:r>
            <a:r>
              <a:rPr lang="sv-SE" sz="2800" dirty="0"/>
              <a:t>?</a:t>
            </a:r>
          </a:p>
        </p:txBody>
      </p:sp>
      <p:sp>
        <p:nvSpPr>
          <p:cNvPr id="4" name="Platshållare för sidfot 3">
            <a:extLst>
              <a:ext uri="{FF2B5EF4-FFF2-40B4-BE49-F238E27FC236}">
                <a16:creationId xmlns:a16="http://schemas.microsoft.com/office/drawing/2014/main" id="{5BC056B2-05F0-4396-A9B9-260947522DC2}"/>
              </a:ext>
            </a:extLst>
          </p:cNvPr>
          <p:cNvSpPr>
            <a:spLocks noGrp="1"/>
          </p:cNvSpPr>
          <p:nvPr>
            <p:ph type="ftr" sz="quarter" idx="15"/>
          </p:nvPr>
        </p:nvSpPr>
        <p:spPr/>
        <p:txBody>
          <a:bodyPr/>
          <a:lstStyle/>
          <a:p>
            <a:endParaRPr lang="sv-SE" dirty="0"/>
          </a:p>
        </p:txBody>
      </p:sp>
      <p:sp>
        <p:nvSpPr>
          <p:cNvPr id="5" name="Platshållare för bildnummer 4">
            <a:extLst>
              <a:ext uri="{FF2B5EF4-FFF2-40B4-BE49-F238E27FC236}">
                <a16:creationId xmlns:a16="http://schemas.microsoft.com/office/drawing/2014/main" id="{152A5133-504C-4B36-9D05-720CB0B0BCCB}"/>
              </a:ext>
            </a:extLst>
          </p:cNvPr>
          <p:cNvSpPr>
            <a:spLocks noGrp="1"/>
          </p:cNvSpPr>
          <p:nvPr>
            <p:ph type="sldNum" sz="quarter" idx="16"/>
          </p:nvPr>
        </p:nvSpPr>
        <p:spPr/>
        <p:txBody>
          <a:bodyPr/>
          <a:lstStyle/>
          <a:p>
            <a:fld id="{9C3D4D15-3887-47F3-AC8F-B99C7C44B5C5}" type="slidenum">
              <a:rPr lang="sv-SE" smtClean="0"/>
              <a:pPr/>
              <a:t>10</a:t>
            </a:fld>
            <a:endParaRPr lang="sv-SE" dirty="0"/>
          </a:p>
        </p:txBody>
      </p:sp>
    </p:spTree>
    <p:extLst>
      <p:ext uri="{BB962C8B-B14F-4D97-AF65-F5344CB8AC3E}">
        <p14:creationId xmlns:p14="http://schemas.microsoft.com/office/powerpoint/2010/main" val="1833231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4D2FD7-88BA-4A57-89ED-0CB859214A76}"/>
              </a:ext>
            </a:extLst>
          </p:cNvPr>
          <p:cNvSpPr>
            <a:spLocks noGrp="1"/>
          </p:cNvSpPr>
          <p:nvPr>
            <p:ph type="title"/>
          </p:nvPr>
        </p:nvSpPr>
        <p:spPr/>
        <p:txBody>
          <a:bodyPr/>
          <a:lstStyle/>
          <a:p>
            <a:r>
              <a:rPr lang="sv-SE" dirty="0"/>
              <a:t>2.De stora förhandlingsfrågorna -pengarna</a:t>
            </a:r>
          </a:p>
        </p:txBody>
      </p:sp>
      <p:sp>
        <p:nvSpPr>
          <p:cNvPr id="3" name="Platshållare för text 2">
            <a:extLst>
              <a:ext uri="{FF2B5EF4-FFF2-40B4-BE49-F238E27FC236}">
                <a16:creationId xmlns:a16="http://schemas.microsoft.com/office/drawing/2014/main" id="{D41D5F43-E30C-4786-BB4F-FA3BB3DCC36A}"/>
              </a:ext>
            </a:extLst>
          </p:cNvPr>
          <p:cNvSpPr>
            <a:spLocks noGrp="1"/>
          </p:cNvSpPr>
          <p:nvPr>
            <p:ph type="body" sz="quarter" idx="13"/>
          </p:nvPr>
        </p:nvSpPr>
        <p:spPr>
          <a:xfrm>
            <a:off x="622800" y="1890000"/>
            <a:ext cx="10100618" cy="4129200"/>
          </a:xfrm>
        </p:spPr>
        <p:txBody>
          <a:bodyPr>
            <a:normAutofit/>
          </a:bodyPr>
          <a:lstStyle/>
          <a:p>
            <a:endParaRPr lang="sv-SE" sz="2800" dirty="0"/>
          </a:p>
          <a:p>
            <a:r>
              <a:rPr lang="sv-SE" sz="2800" dirty="0"/>
              <a:t>Resursmobilisering</a:t>
            </a:r>
          </a:p>
          <a:p>
            <a:r>
              <a:rPr lang="sv-SE" sz="2800" dirty="0"/>
              <a:t>Hur ökas eller omdirigeras finansiella flöden till</a:t>
            </a:r>
          </a:p>
          <a:p>
            <a:r>
              <a:rPr lang="sv-SE" sz="2800" dirty="0"/>
              <a:t>nytta för nya ramverket?</a:t>
            </a:r>
          </a:p>
          <a:p>
            <a:r>
              <a:rPr lang="sv-SE" sz="2800" dirty="0"/>
              <a:t>Hur kan resurser användas mer effektivt än idag?</a:t>
            </a:r>
          </a:p>
          <a:p>
            <a:endParaRPr lang="sv-SE" sz="2800" dirty="0"/>
          </a:p>
        </p:txBody>
      </p:sp>
      <p:sp>
        <p:nvSpPr>
          <p:cNvPr id="4" name="Platshållare för sidfot 3">
            <a:extLst>
              <a:ext uri="{FF2B5EF4-FFF2-40B4-BE49-F238E27FC236}">
                <a16:creationId xmlns:a16="http://schemas.microsoft.com/office/drawing/2014/main" id="{AE43BEB9-A068-4D05-9ACE-5F8ABD275A98}"/>
              </a:ext>
            </a:extLst>
          </p:cNvPr>
          <p:cNvSpPr>
            <a:spLocks noGrp="1"/>
          </p:cNvSpPr>
          <p:nvPr>
            <p:ph type="ftr" sz="quarter" idx="15"/>
          </p:nvPr>
        </p:nvSpPr>
        <p:spPr/>
        <p:txBody>
          <a:bodyPr/>
          <a:lstStyle/>
          <a:p>
            <a:endParaRPr lang="sv-SE" dirty="0"/>
          </a:p>
        </p:txBody>
      </p:sp>
      <p:sp>
        <p:nvSpPr>
          <p:cNvPr id="5" name="Platshållare för bildnummer 4">
            <a:extLst>
              <a:ext uri="{FF2B5EF4-FFF2-40B4-BE49-F238E27FC236}">
                <a16:creationId xmlns:a16="http://schemas.microsoft.com/office/drawing/2014/main" id="{16B52178-E11A-41E4-BD23-6F6233BA12B0}"/>
              </a:ext>
            </a:extLst>
          </p:cNvPr>
          <p:cNvSpPr>
            <a:spLocks noGrp="1"/>
          </p:cNvSpPr>
          <p:nvPr>
            <p:ph type="sldNum" sz="quarter" idx="16"/>
          </p:nvPr>
        </p:nvSpPr>
        <p:spPr/>
        <p:txBody>
          <a:bodyPr/>
          <a:lstStyle/>
          <a:p>
            <a:fld id="{9C3D4D15-3887-47F3-AC8F-B99C7C44B5C5}" type="slidenum">
              <a:rPr lang="sv-SE" smtClean="0"/>
              <a:pPr/>
              <a:t>11</a:t>
            </a:fld>
            <a:endParaRPr lang="sv-SE" dirty="0"/>
          </a:p>
        </p:txBody>
      </p:sp>
    </p:spTree>
    <p:extLst>
      <p:ext uri="{BB962C8B-B14F-4D97-AF65-F5344CB8AC3E}">
        <p14:creationId xmlns:p14="http://schemas.microsoft.com/office/powerpoint/2010/main" val="1197355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4D2FD7-88BA-4A57-89ED-0CB859214A76}"/>
              </a:ext>
            </a:extLst>
          </p:cNvPr>
          <p:cNvSpPr>
            <a:spLocks noGrp="1"/>
          </p:cNvSpPr>
          <p:nvPr>
            <p:ph type="title"/>
          </p:nvPr>
        </p:nvSpPr>
        <p:spPr/>
        <p:txBody>
          <a:bodyPr/>
          <a:lstStyle/>
          <a:p>
            <a:r>
              <a:rPr lang="sv-SE" dirty="0"/>
              <a:t>2. De stora förhandlingsfrågorna. Nyttodelning</a:t>
            </a:r>
          </a:p>
        </p:txBody>
      </p:sp>
      <p:sp>
        <p:nvSpPr>
          <p:cNvPr id="3" name="Platshållare för text 2">
            <a:extLst>
              <a:ext uri="{FF2B5EF4-FFF2-40B4-BE49-F238E27FC236}">
                <a16:creationId xmlns:a16="http://schemas.microsoft.com/office/drawing/2014/main" id="{D41D5F43-E30C-4786-BB4F-FA3BB3DCC36A}"/>
              </a:ext>
            </a:extLst>
          </p:cNvPr>
          <p:cNvSpPr>
            <a:spLocks noGrp="1"/>
          </p:cNvSpPr>
          <p:nvPr>
            <p:ph type="body" sz="quarter" idx="13"/>
          </p:nvPr>
        </p:nvSpPr>
        <p:spPr>
          <a:xfrm>
            <a:off x="622800" y="1890000"/>
            <a:ext cx="10100618" cy="4129200"/>
          </a:xfrm>
        </p:spPr>
        <p:txBody>
          <a:bodyPr>
            <a:normAutofit/>
          </a:bodyPr>
          <a:lstStyle/>
          <a:p>
            <a:endParaRPr lang="sv-SE" sz="2800" dirty="0"/>
          </a:p>
          <a:p>
            <a:r>
              <a:rPr lang="sv-SE" sz="2800" dirty="0"/>
              <a:t>Access and benefit </a:t>
            </a:r>
            <a:r>
              <a:rPr lang="sv-SE" sz="2800" dirty="0" err="1"/>
              <a:t>sharing</a:t>
            </a:r>
            <a:endParaRPr lang="sv-SE" sz="2800" dirty="0"/>
          </a:p>
          <a:p>
            <a:br>
              <a:rPr lang="sv-SE" sz="2800" dirty="0"/>
            </a:br>
            <a:r>
              <a:rPr lang="sv-SE" sz="2800" dirty="0"/>
              <a:t>Hur kan knuten med digitalsekvensinformation</a:t>
            </a:r>
          </a:p>
          <a:p>
            <a:r>
              <a:rPr lang="sv-SE" sz="2800" dirty="0"/>
              <a:t>lösas?</a:t>
            </a:r>
          </a:p>
          <a:p>
            <a:endParaRPr lang="sv-SE" sz="2800" dirty="0"/>
          </a:p>
        </p:txBody>
      </p:sp>
      <p:sp>
        <p:nvSpPr>
          <p:cNvPr id="4" name="Platshållare för sidfot 3">
            <a:extLst>
              <a:ext uri="{FF2B5EF4-FFF2-40B4-BE49-F238E27FC236}">
                <a16:creationId xmlns:a16="http://schemas.microsoft.com/office/drawing/2014/main" id="{AE43BEB9-A068-4D05-9ACE-5F8ABD275A98}"/>
              </a:ext>
            </a:extLst>
          </p:cNvPr>
          <p:cNvSpPr>
            <a:spLocks noGrp="1"/>
          </p:cNvSpPr>
          <p:nvPr>
            <p:ph type="ftr" sz="quarter" idx="15"/>
          </p:nvPr>
        </p:nvSpPr>
        <p:spPr/>
        <p:txBody>
          <a:bodyPr/>
          <a:lstStyle/>
          <a:p>
            <a:endParaRPr lang="sv-SE" dirty="0"/>
          </a:p>
        </p:txBody>
      </p:sp>
      <p:sp>
        <p:nvSpPr>
          <p:cNvPr id="5" name="Platshållare för bildnummer 4">
            <a:extLst>
              <a:ext uri="{FF2B5EF4-FFF2-40B4-BE49-F238E27FC236}">
                <a16:creationId xmlns:a16="http://schemas.microsoft.com/office/drawing/2014/main" id="{16B52178-E11A-41E4-BD23-6F6233BA12B0}"/>
              </a:ext>
            </a:extLst>
          </p:cNvPr>
          <p:cNvSpPr>
            <a:spLocks noGrp="1"/>
          </p:cNvSpPr>
          <p:nvPr>
            <p:ph type="sldNum" sz="quarter" idx="16"/>
          </p:nvPr>
        </p:nvSpPr>
        <p:spPr/>
        <p:txBody>
          <a:bodyPr/>
          <a:lstStyle/>
          <a:p>
            <a:fld id="{9C3D4D15-3887-47F3-AC8F-B99C7C44B5C5}" type="slidenum">
              <a:rPr lang="sv-SE" smtClean="0"/>
              <a:pPr/>
              <a:t>12</a:t>
            </a:fld>
            <a:endParaRPr lang="sv-SE" dirty="0"/>
          </a:p>
        </p:txBody>
      </p:sp>
    </p:spTree>
    <p:extLst>
      <p:ext uri="{BB962C8B-B14F-4D97-AF65-F5344CB8AC3E}">
        <p14:creationId xmlns:p14="http://schemas.microsoft.com/office/powerpoint/2010/main" val="3054899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E77E8A4-9B14-42BE-A2E5-DD4BEDC4C147}"/>
              </a:ext>
            </a:extLst>
          </p:cNvPr>
          <p:cNvSpPr>
            <a:spLocks noGrp="1"/>
          </p:cNvSpPr>
          <p:nvPr>
            <p:ph type="title"/>
          </p:nvPr>
        </p:nvSpPr>
        <p:spPr/>
        <p:txBody>
          <a:bodyPr/>
          <a:lstStyle/>
          <a:p>
            <a:r>
              <a:rPr lang="sv-SE" dirty="0"/>
              <a:t>3. Relation till andra konventioner/processer</a:t>
            </a:r>
          </a:p>
        </p:txBody>
      </p:sp>
      <p:sp>
        <p:nvSpPr>
          <p:cNvPr id="3" name="Platshållare för text 2">
            <a:extLst>
              <a:ext uri="{FF2B5EF4-FFF2-40B4-BE49-F238E27FC236}">
                <a16:creationId xmlns:a16="http://schemas.microsoft.com/office/drawing/2014/main" id="{758F0B63-EC0E-41F5-A7A5-22AE7861BBF6}"/>
              </a:ext>
            </a:extLst>
          </p:cNvPr>
          <p:cNvSpPr>
            <a:spLocks noGrp="1"/>
          </p:cNvSpPr>
          <p:nvPr>
            <p:ph type="body" sz="quarter" idx="13"/>
          </p:nvPr>
        </p:nvSpPr>
        <p:spPr/>
        <p:txBody>
          <a:bodyPr>
            <a:normAutofit/>
          </a:bodyPr>
          <a:lstStyle/>
          <a:p>
            <a:r>
              <a:rPr lang="sv-SE" sz="2000" dirty="0"/>
              <a:t>Mellan </a:t>
            </a:r>
            <a:r>
              <a:rPr lang="sv-SE" sz="2000" dirty="0" err="1"/>
              <a:t>Cites</a:t>
            </a:r>
            <a:r>
              <a:rPr lang="sv-SE" sz="2000" dirty="0"/>
              <a:t>, Ramsar, Agenda 2030, BBNJ, GPE, Klimat m </a:t>
            </a:r>
            <a:r>
              <a:rPr lang="sv-SE" sz="2000" dirty="0" err="1"/>
              <a:t>fl</a:t>
            </a:r>
            <a:r>
              <a:rPr lang="sv-SE" sz="2000" dirty="0"/>
              <a:t> och CBD</a:t>
            </a:r>
            <a:br>
              <a:rPr lang="sv-SE" sz="2000" dirty="0"/>
            </a:br>
            <a:endParaRPr lang="sv-SE" sz="2000" dirty="0"/>
          </a:p>
          <a:p>
            <a:r>
              <a:rPr lang="sv-SE" sz="2000" dirty="0"/>
              <a:t>Finns det brister i andra konventioner som bäst omhändertas inom CBD?</a:t>
            </a:r>
            <a:br>
              <a:rPr lang="sv-SE" sz="2000" dirty="0"/>
            </a:br>
            <a:endParaRPr lang="sv-SE" sz="2000" dirty="0"/>
          </a:p>
          <a:p>
            <a:r>
              <a:rPr lang="sv-SE" sz="2000" dirty="0"/>
              <a:t>Finns det förslag till nya mål som bäst omhändertas inom andra konventioner?</a:t>
            </a:r>
          </a:p>
        </p:txBody>
      </p:sp>
      <p:sp>
        <p:nvSpPr>
          <p:cNvPr id="4" name="Platshållare för sidfot 3">
            <a:extLst>
              <a:ext uri="{FF2B5EF4-FFF2-40B4-BE49-F238E27FC236}">
                <a16:creationId xmlns:a16="http://schemas.microsoft.com/office/drawing/2014/main" id="{2153459A-903F-44F8-B86F-77D054B7ADF6}"/>
              </a:ext>
            </a:extLst>
          </p:cNvPr>
          <p:cNvSpPr>
            <a:spLocks noGrp="1"/>
          </p:cNvSpPr>
          <p:nvPr>
            <p:ph type="ftr" sz="quarter" idx="15"/>
          </p:nvPr>
        </p:nvSpPr>
        <p:spPr/>
        <p:txBody>
          <a:bodyPr/>
          <a:lstStyle/>
          <a:p>
            <a:endParaRPr lang="sv-SE" dirty="0"/>
          </a:p>
        </p:txBody>
      </p:sp>
      <p:sp>
        <p:nvSpPr>
          <p:cNvPr id="5" name="Platshållare för bildnummer 4">
            <a:extLst>
              <a:ext uri="{FF2B5EF4-FFF2-40B4-BE49-F238E27FC236}">
                <a16:creationId xmlns:a16="http://schemas.microsoft.com/office/drawing/2014/main" id="{7725F513-1865-4605-99F0-DE3FF6D097C0}"/>
              </a:ext>
            </a:extLst>
          </p:cNvPr>
          <p:cNvSpPr>
            <a:spLocks noGrp="1"/>
          </p:cNvSpPr>
          <p:nvPr>
            <p:ph type="sldNum" sz="quarter" idx="16"/>
          </p:nvPr>
        </p:nvSpPr>
        <p:spPr/>
        <p:txBody>
          <a:bodyPr/>
          <a:lstStyle/>
          <a:p>
            <a:fld id="{9C3D4D15-3887-47F3-AC8F-B99C7C44B5C5}" type="slidenum">
              <a:rPr lang="sv-SE" smtClean="0"/>
              <a:pPr/>
              <a:t>13</a:t>
            </a:fld>
            <a:endParaRPr lang="sv-SE" dirty="0"/>
          </a:p>
        </p:txBody>
      </p:sp>
    </p:spTree>
    <p:extLst>
      <p:ext uri="{BB962C8B-B14F-4D97-AF65-F5344CB8AC3E}">
        <p14:creationId xmlns:p14="http://schemas.microsoft.com/office/powerpoint/2010/main" val="1555547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8387C8-C9D8-49EE-A5EE-9C2044C6C9E7}"/>
              </a:ext>
            </a:extLst>
          </p:cNvPr>
          <p:cNvSpPr>
            <a:spLocks noGrp="1"/>
          </p:cNvSpPr>
          <p:nvPr>
            <p:ph type="title"/>
          </p:nvPr>
        </p:nvSpPr>
        <p:spPr/>
        <p:txBody>
          <a:bodyPr/>
          <a:lstStyle/>
          <a:p>
            <a:r>
              <a:rPr lang="sv-SE" dirty="0"/>
              <a:t>Vad driver Sverige?</a:t>
            </a:r>
          </a:p>
        </p:txBody>
      </p:sp>
      <p:sp>
        <p:nvSpPr>
          <p:cNvPr id="3" name="Platshållare för innehåll 2">
            <a:extLst>
              <a:ext uri="{FF2B5EF4-FFF2-40B4-BE49-F238E27FC236}">
                <a16:creationId xmlns:a16="http://schemas.microsoft.com/office/drawing/2014/main" id="{BA15D337-C409-471C-8D0B-0BB5AC200FF1}"/>
              </a:ext>
            </a:extLst>
          </p:cNvPr>
          <p:cNvSpPr>
            <a:spLocks noGrp="1"/>
          </p:cNvSpPr>
          <p:nvPr>
            <p:ph idx="1"/>
          </p:nvPr>
        </p:nvSpPr>
        <p:spPr/>
        <p:txBody>
          <a:bodyPr>
            <a:normAutofit/>
          </a:bodyPr>
          <a:lstStyle/>
          <a:p>
            <a:r>
              <a:rPr lang="sv-SE" dirty="0"/>
              <a:t>Bygga vidare på, upprätthålla och förtydliga ambitionen i nuvarande strategiska plan samt se till att ambitionsnivån inte sänks  </a:t>
            </a:r>
          </a:p>
          <a:p>
            <a:pPr lvl="0"/>
            <a:r>
              <a:rPr lang="sv-SE" dirty="0"/>
              <a:t>Tydliga kopplingar görs mellan biologisk mångfald och andra utmaningar som klimat och hälsa. Lyfta in områden som inte uppmärksammas så mycket i dag, som t.ex. bio mångfald i sötvatten och i städer</a:t>
            </a:r>
          </a:p>
          <a:p>
            <a:r>
              <a:rPr lang="sv-SE" dirty="0"/>
              <a:t>Mål bör vara mätbara och tidsbundna</a:t>
            </a:r>
          </a:p>
          <a:p>
            <a:r>
              <a:rPr lang="sv-SE" dirty="0"/>
              <a:t>Det nya ramverket blir inkluderande så att alla samhällsaktörer upplever att de kan bidra till att nå målen </a:t>
            </a:r>
          </a:p>
          <a:p>
            <a:r>
              <a:rPr lang="sv-SE" dirty="0"/>
              <a:t>Det nya ramverket både ger draghjälp till och får draghjälp från genomförandet av Agenda 2030 och de globala målen för hållbar utveckling</a:t>
            </a:r>
          </a:p>
          <a:p>
            <a:endParaRPr lang="sv-SE" dirty="0"/>
          </a:p>
        </p:txBody>
      </p:sp>
    </p:spTree>
    <p:extLst>
      <p:ext uri="{BB962C8B-B14F-4D97-AF65-F5344CB8AC3E}">
        <p14:creationId xmlns:p14="http://schemas.microsoft.com/office/powerpoint/2010/main" val="2484682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6220AF-FE19-4E71-8843-9F723A72650C}"/>
              </a:ext>
            </a:extLst>
          </p:cNvPr>
          <p:cNvSpPr>
            <a:spLocks noGrp="1"/>
          </p:cNvSpPr>
          <p:nvPr>
            <p:ph type="title"/>
          </p:nvPr>
        </p:nvSpPr>
        <p:spPr/>
        <p:txBody>
          <a:bodyPr/>
          <a:lstStyle/>
          <a:p>
            <a:r>
              <a:rPr lang="sv-SE" dirty="0"/>
              <a:t>Kommande möten</a:t>
            </a:r>
          </a:p>
        </p:txBody>
      </p:sp>
      <p:graphicFrame>
        <p:nvGraphicFramePr>
          <p:cNvPr id="4" name="Platshållare för innehåll 3">
            <a:extLst>
              <a:ext uri="{FF2B5EF4-FFF2-40B4-BE49-F238E27FC236}">
                <a16:creationId xmlns:a16="http://schemas.microsoft.com/office/drawing/2014/main" id="{B8C62E03-B03A-4C26-AE7A-E54739FD48A5}"/>
              </a:ext>
            </a:extLst>
          </p:cNvPr>
          <p:cNvGraphicFramePr>
            <a:graphicFrameLocks noGrp="1"/>
          </p:cNvGraphicFramePr>
          <p:nvPr>
            <p:ph idx="1"/>
            <p:extLst>
              <p:ext uri="{D42A27DB-BD31-4B8C-83A1-F6EECF244321}">
                <p14:modId xmlns:p14="http://schemas.microsoft.com/office/powerpoint/2010/main" val="4096743622"/>
              </p:ext>
            </p:extLst>
          </p:nvPr>
        </p:nvGraphicFramePr>
        <p:xfrm>
          <a:off x="1789043" y="1590261"/>
          <a:ext cx="8756374" cy="3758454"/>
        </p:xfrm>
        <a:graphic>
          <a:graphicData uri="http://schemas.openxmlformats.org/drawingml/2006/table">
            <a:tbl>
              <a:tblPr firstRow="1" bandRow="1">
                <a:tableStyleId>{5C22544A-7EE6-4342-B048-85BDC9FD1C3A}</a:tableStyleId>
              </a:tblPr>
              <a:tblGrid>
                <a:gridCol w="1632254">
                  <a:extLst>
                    <a:ext uri="{9D8B030D-6E8A-4147-A177-3AD203B41FA5}">
                      <a16:colId xmlns:a16="http://schemas.microsoft.com/office/drawing/2014/main" val="534686458"/>
                    </a:ext>
                  </a:extLst>
                </a:gridCol>
                <a:gridCol w="3562060">
                  <a:extLst>
                    <a:ext uri="{9D8B030D-6E8A-4147-A177-3AD203B41FA5}">
                      <a16:colId xmlns:a16="http://schemas.microsoft.com/office/drawing/2014/main" val="920272856"/>
                    </a:ext>
                  </a:extLst>
                </a:gridCol>
                <a:gridCol w="3562060">
                  <a:extLst>
                    <a:ext uri="{9D8B030D-6E8A-4147-A177-3AD203B41FA5}">
                      <a16:colId xmlns:a16="http://schemas.microsoft.com/office/drawing/2014/main" val="1325699184"/>
                    </a:ext>
                  </a:extLst>
                </a:gridCol>
              </a:tblGrid>
              <a:tr h="417606">
                <a:tc>
                  <a:txBody>
                    <a:bodyPr/>
                    <a:lstStyle/>
                    <a:p>
                      <a:r>
                        <a:rPr lang="sv-SE" dirty="0"/>
                        <a:t>Datum</a:t>
                      </a:r>
                    </a:p>
                  </a:txBody>
                  <a:tcPr/>
                </a:tc>
                <a:tc>
                  <a:txBody>
                    <a:bodyPr/>
                    <a:lstStyle/>
                    <a:p>
                      <a:r>
                        <a:rPr lang="sv-SE" dirty="0"/>
                        <a:t>Möte</a:t>
                      </a:r>
                    </a:p>
                  </a:txBody>
                  <a:tcPr/>
                </a:tc>
                <a:tc>
                  <a:txBody>
                    <a:bodyPr/>
                    <a:lstStyle/>
                    <a:p>
                      <a:r>
                        <a:rPr lang="sv-SE" dirty="0"/>
                        <a:t>Plats</a:t>
                      </a:r>
                    </a:p>
                  </a:txBody>
                  <a:tcPr/>
                </a:tc>
                <a:extLst>
                  <a:ext uri="{0D108BD9-81ED-4DB2-BD59-A6C34878D82A}">
                    <a16:rowId xmlns:a16="http://schemas.microsoft.com/office/drawing/2014/main" val="2690995247"/>
                  </a:ext>
                </a:extLst>
              </a:tr>
              <a:tr h="417606">
                <a:tc>
                  <a:txBody>
                    <a:bodyPr/>
                    <a:lstStyle/>
                    <a:p>
                      <a:r>
                        <a:rPr lang="sv-SE" dirty="0"/>
                        <a:t>20-22/11</a:t>
                      </a:r>
                    </a:p>
                  </a:txBody>
                  <a:tcPr/>
                </a:tc>
                <a:tc>
                  <a:txBody>
                    <a:bodyPr/>
                    <a:lstStyle/>
                    <a:p>
                      <a:r>
                        <a:rPr lang="sv-SE" dirty="0"/>
                        <a:t>WG 8 (j)</a:t>
                      </a:r>
                    </a:p>
                  </a:txBody>
                  <a:tcPr/>
                </a:tc>
                <a:tc>
                  <a:txBody>
                    <a:bodyPr/>
                    <a:lstStyle/>
                    <a:p>
                      <a:r>
                        <a:rPr lang="sv-SE" dirty="0"/>
                        <a:t>Montreal, </a:t>
                      </a:r>
                    </a:p>
                  </a:txBody>
                  <a:tcPr/>
                </a:tc>
                <a:extLst>
                  <a:ext uri="{0D108BD9-81ED-4DB2-BD59-A6C34878D82A}">
                    <a16:rowId xmlns:a16="http://schemas.microsoft.com/office/drawing/2014/main" val="3249250639"/>
                  </a:ext>
                </a:extLst>
              </a:tr>
              <a:tr h="417606">
                <a:tc>
                  <a:txBody>
                    <a:bodyPr/>
                    <a:lstStyle/>
                    <a:p>
                      <a:r>
                        <a:rPr lang="sv-SE" dirty="0">
                          <a:highlight>
                            <a:srgbClr val="FFFF00"/>
                          </a:highlight>
                        </a:rPr>
                        <a:t>24/11</a:t>
                      </a:r>
                    </a:p>
                  </a:txBody>
                  <a:tcPr/>
                </a:tc>
                <a:tc>
                  <a:txBody>
                    <a:bodyPr/>
                    <a:lstStyle/>
                    <a:p>
                      <a:r>
                        <a:rPr lang="sv-SE" dirty="0" err="1">
                          <a:highlight>
                            <a:srgbClr val="FFFF00"/>
                          </a:highlight>
                        </a:rPr>
                        <a:t>Informal</a:t>
                      </a:r>
                      <a:r>
                        <a:rPr lang="sv-SE" dirty="0">
                          <a:highlight>
                            <a:srgbClr val="FFFF00"/>
                          </a:highlight>
                        </a:rPr>
                        <a:t> OEWG</a:t>
                      </a:r>
                    </a:p>
                  </a:txBody>
                  <a:tcPr/>
                </a:tc>
                <a:tc>
                  <a:txBody>
                    <a:bodyPr/>
                    <a:lstStyle/>
                    <a:p>
                      <a:r>
                        <a:rPr lang="sv-SE" dirty="0">
                          <a:highlight>
                            <a:srgbClr val="FFFF00"/>
                          </a:highlight>
                        </a:rPr>
                        <a:t>Montreal</a:t>
                      </a:r>
                    </a:p>
                  </a:txBody>
                  <a:tcPr/>
                </a:tc>
                <a:extLst>
                  <a:ext uri="{0D108BD9-81ED-4DB2-BD59-A6C34878D82A}">
                    <a16:rowId xmlns:a16="http://schemas.microsoft.com/office/drawing/2014/main" val="1319759296"/>
                  </a:ext>
                </a:extLst>
              </a:tr>
              <a:tr h="417606">
                <a:tc>
                  <a:txBody>
                    <a:bodyPr/>
                    <a:lstStyle/>
                    <a:p>
                      <a:r>
                        <a:rPr lang="sv-SE" dirty="0"/>
                        <a:t>25-29/11</a:t>
                      </a:r>
                    </a:p>
                  </a:txBody>
                  <a:tcPr/>
                </a:tc>
                <a:tc>
                  <a:txBody>
                    <a:bodyPr/>
                    <a:lstStyle/>
                    <a:p>
                      <a:r>
                        <a:rPr lang="sv-SE" dirty="0"/>
                        <a:t>SBSTTA 23</a:t>
                      </a:r>
                    </a:p>
                  </a:txBody>
                  <a:tcPr/>
                </a:tc>
                <a:tc>
                  <a:txBody>
                    <a:bodyPr/>
                    <a:lstStyle/>
                    <a:p>
                      <a:r>
                        <a:rPr lang="sv-SE" dirty="0"/>
                        <a:t>Montreal</a:t>
                      </a:r>
                    </a:p>
                  </a:txBody>
                  <a:tcPr/>
                </a:tc>
                <a:extLst>
                  <a:ext uri="{0D108BD9-81ED-4DB2-BD59-A6C34878D82A}">
                    <a16:rowId xmlns:a16="http://schemas.microsoft.com/office/drawing/2014/main" val="4072911036"/>
                  </a:ext>
                </a:extLst>
              </a:tr>
              <a:tr h="417606">
                <a:tc>
                  <a:txBody>
                    <a:bodyPr/>
                    <a:lstStyle/>
                    <a:p>
                      <a:r>
                        <a:rPr lang="sv-SE" dirty="0">
                          <a:highlight>
                            <a:srgbClr val="FFFF00"/>
                          </a:highlight>
                        </a:rPr>
                        <a:t>24-28/2 2020</a:t>
                      </a:r>
                    </a:p>
                  </a:txBody>
                  <a:tcPr/>
                </a:tc>
                <a:tc>
                  <a:txBody>
                    <a:bodyPr/>
                    <a:lstStyle/>
                    <a:p>
                      <a:r>
                        <a:rPr lang="sv-SE" dirty="0">
                          <a:highlight>
                            <a:srgbClr val="FFFF00"/>
                          </a:highlight>
                        </a:rPr>
                        <a:t>OEWG 2</a:t>
                      </a:r>
                    </a:p>
                  </a:txBody>
                  <a:tcPr/>
                </a:tc>
                <a:tc>
                  <a:txBody>
                    <a:bodyPr/>
                    <a:lstStyle/>
                    <a:p>
                      <a:r>
                        <a:rPr lang="sv-SE" dirty="0">
                          <a:highlight>
                            <a:srgbClr val="FFFF00"/>
                          </a:highlight>
                        </a:rPr>
                        <a:t>Kunming, Kina</a:t>
                      </a:r>
                    </a:p>
                  </a:txBody>
                  <a:tcPr/>
                </a:tc>
                <a:extLst>
                  <a:ext uri="{0D108BD9-81ED-4DB2-BD59-A6C34878D82A}">
                    <a16:rowId xmlns:a16="http://schemas.microsoft.com/office/drawing/2014/main" val="2212211454"/>
                  </a:ext>
                </a:extLst>
              </a:tr>
              <a:tr h="417606">
                <a:tc>
                  <a:txBody>
                    <a:bodyPr/>
                    <a:lstStyle/>
                    <a:p>
                      <a:r>
                        <a:rPr lang="sv-SE" dirty="0"/>
                        <a:t>18-23/5</a:t>
                      </a:r>
                    </a:p>
                  </a:txBody>
                  <a:tcPr/>
                </a:tc>
                <a:tc>
                  <a:txBody>
                    <a:bodyPr/>
                    <a:lstStyle/>
                    <a:p>
                      <a:r>
                        <a:rPr lang="sv-SE" dirty="0"/>
                        <a:t>SBSTTA 24</a:t>
                      </a:r>
                    </a:p>
                  </a:txBody>
                  <a:tcPr/>
                </a:tc>
                <a:tc>
                  <a:txBody>
                    <a:bodyPr/>
                    <a:lstStyle/>
                    <a:p>
                      <a:r>
                        <a:rPr lang="sv-SE" dirty="0"/>
                        <a:t>Montreal</a:t>
                      </a:r>
                    </a:p>
                  </a:txBody>
                  <a:tcPr/>
                </a:tc>
                <a:extLst>
                  <a:ext uri="{0D108BD9-81ED-4DB2-BD59-A6C34878D82A}">
                    <a16:rowId xmlns:a16="http://schemas.microsoft.com/office/drawing/2014/main" val="2869370988"/>
                  </a:ext>
                </a:extLst>
              </a:tr>
              <a:tr h="417606">
                <a:tc>
                  <a:txBody>
                    <a:bodyPr/>
                    <a:lstStyle/>
                    <a:p>
                      <a:r>
                        <a:rPr lang="sv-SE" dirty="0"/>
                        <a:t>25-30/5</a:t>
                      </a:r>
                    </a:p>
                  </a:txBody>
                  <a:tcPr/>
                </a:tc>
                <a:tc>
                  <a:txBody>
                    <a:bodyPr/>
                    <a:lstStyle/>
                    <a:p>
                      <a:r>
                        <a:rPr lang="sv-SE" dirty="0"/>
                        <a:t>SBI 3</a:t>
                      </a:r>
                    </a:p>
                  </a:txBody>
                  <a:tcPr/>
                </a:tc>
                <a:tc>
                  <a:txBody>
                    <a:bodyPr/>
                    <a:lstStyle/>
                    <a:p>
                      <a:r>
                        <a:rPr lang="sv-SE" dirty="0"/>
                        <a:t>Montreal</a:t>
                      </a:r>
                    </a:p>
                  </a:txBody>
                  <a:tcPr/>
                </a:tc>
                <a:extLst>
                  <a:ext uri="{0D108BD9-81ED-4DB2-BD59-A6C34878D82A}">
                    <a16:rowId xmlns:a16="http://schemas.microsoft.com/office/drawing/2014/main" val="2518879152"/>
                  </a:ext>
                </a:extLst>
              </a:tr>
              <a:tr h="417606">
                <a:tc>
                  <a:txBody>
                    <a:bodyPr/>
                    <a:lstStyle/>
                    <a:p>
                      <a:r>
                        <a:rPr lang="sv-SE" dirty="0">
                          <a:highlight>
                            <a:srgbClr val="FFFF00"/>
                          </a:highlight>
                        </a:rPr>
                        <a:t>27-31/7</a:t>
                      </a:r>
                    </a:p>
                  </a:txBody>
                  <a:tcPr/>
                </a:tc>
                <a:tc>
                  <a:txBody>
                    <a:bodyPr/>
                    <a:lstStyle/>
                    <a:p>
                      <a:r>
                        <a:rPr lang="sv-SE" dirty="0">
                          <a:highlight>
                            <a:srgbClr val="FFFF00"/>
                          </a:highlight>
                        </a:rPr>
                        <a:t>OEWG 3</a:t>
                      </a:r>
                    </a:p>
                  </a:txBody>
                  <a:tcPr/>
                </a:tc>
                <a:tc>
                  <a:txBody>
                    <a:bodyPr/>
                    <a:lstStyle/>
                    <a:p>
                      <a:r>
                        <a:rPr lang="sv-SE" dirty="0" err="1">
                          <a:highlight>
                            <a:srgbClr val="FFFF00"/>
                          </a:highlight>
                        </a:rPr>
                        <a:t>Calí</a:t>
                      </a:r>
                      <a:r>
                        <a:rPr lang="sv-SE" dirty="0">
                          <a:highlight>
                            <a:srgbClr val="FFFF00"/>
                          </a:highlight>
                        </a:rPr>
                        <a:t>, Colombia</a:t>
                      </a:r>
                    </a:p>
                  </a:txBody>
                  <a:tcPr/>
                </a:tc>
                <a:extLst>
                  <a:ext uri="{0D108BD9-81ED-4DB2-BD59-A6C34878D82A}">
                    <a16:rowId xmlns:a16="http://schemas.microsoft.com/office/drawing/2014/main" val="3224079853"/>
                  </a:ext>
                </a:extLst>
              </a:tr>
              <a:tr h="417606">
                <a:tc>
                  <a:txBody>
                    <a:bodyPr/>
                    <a:lstStyle/>
                    <a:p>
                      <a:r>
                        <a:rPr lang="sv-SE" dirty="0">
                          <a:highlight>
                            <a:srgbClr val="FFFF00"/>
                          </a:highlight>
                        </a:rPr>
                        <a:t>Oktober</a:t>
                      </a:r>
                    </a:p>
                  </a:txBody>
                  <a:tcPr/>
                </a:tc>
                <a:tc>
                  <a:txBody>
                    <a:bodyPr/>
                    <a:lstStyle/>
                    <a:p>
                      <a:r>
                        <a:rPr lang="sv-SE" dirty="0">
                          <a:highlight>
                            <a:srgbClr val="FFFF00"/>
                          </a:highlight>
                        </a:rPr>
                        <a:t>COP 15 + COP/MOPs</a:t>
                      </a:r>
                    </a:p>
                  </a:txBody>
                  <a:tcPr/>
                </a:tc>
                <a:tc>
                  <a:txBody>
                    <a:bodyPr/>
                    <a:lstStyle/>
                    <a:p>
                      <a:r>
                        <a:rPr lang="sv-SE" dirty="0">
                          <a:highlight>
                            <a:srgbClr val="FFFF00"/>
                          </a:highlight>
                        </a:rPr>
                        <a:t>Kunming, Kina</a:t>
                      </a:r>
                    </a:p>
                  </a:txBody>
                  <a:tcPr/>
                </a:tc>
                <a:extLst>
                  <a:ext uri="{0D108BD9-81ED-4DB2-BD59-A6C34878D82A}">
                    <a16:rowId xmlns:a16="http://schemas.microsoft.com/office/drawing/2014/main" val="3681691888"/>
                  </a:ext>
                </a:extLst>
              </a:tr>
            </a:tbl>
          </a:graphicData>
        </a:graphic>
      </p:graphicFrame>
    </p:spTree>
    <p:extLst>
      <p:ext uri="{BB962C8B-B14F-4D97-AF65-F5344CB8AC3E}">
        <p14:creationId xmlns:p14="http://schemas.microsoft.com/office/powerpoint/2010/main" val="3588315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7EBF4A-F4D8-4553-B753-751814A72995}"/>
              </a:ext>
            </a:extLst>
          </p:cNvPr>
          <p:cNvSpPr>
            <a:spLocks noGrp="1"/>
          </p:cNvSpPr>
          <p:nvPr>
            <p:ph type="title"/>
          </p:nvPr>
        </p:nvSpPr>
        <p:spPr/>
        <p:txBody>
          <a:bodyPr/>
          <a:lstStyle/>
          <a:p>
            <a:r>
              <a:rPr lang="sv-SE" dirty="0"/>
              <a:t>Lite mer om vad olika aktörer kan göra</a:t>
            </a:r>
          </a:p>
        </p:txBody>
      </p:sp>
      <p:sp>
        <p:nvSpPr>
          <p:cNvPr id="3" name="Platshållare för innehåll 2">
            <a:extLst>
              <a:ext uri="{FF2B5EF4-FFF2-40B4-BE49-F238E27FC236}">
                <a16:creationId xmlns:a16="http://schemas.microsoft.com/office/drawing/2014/main" id="{1507947E-02AF-4837-B168-C302FD70BD3D}"/>
              </a:ext>
            </a:extLst>
          </p:cNvPr>
          <p:cNvSpPr>
            <a:spLocks noGrp="1"/>
          </p:cNvSpPr>
          <p:nvPr>
            <p:ph idx="1"/>
          </p:nvPr>
        </p:nvSpPr>
        <p:spPr/>
        <p:txBody>
          <a:bodyPr>
            <a:normAutofit/>
          </a:bodyPr>
          <a:lstStyle/>
          <a:p>
            <a:r>
              <a:rPr lang="sv-SE" sz="2400" dirty="0" err="1"/>
              <a:t>Sharm</a:t>
            </a:r>
            <a:r>
              <a:rPr lang="sv-SE" sz="2400" dirty="0"/>
              <a:t> el </a:t>
            </a:r>
            <a:r>
              <a:rPr lang="sv-SE" sz="2400" dirty="0" err="1"/>
              <a:t>Sheik</a:t>
            </a:r>
            <a:r>
              <a:rPr lang="sv-SE" sz="2400" dirty="0"/>
              <a:t> to Kunming Action Agenda – alla kan göra </a:t>
            </a:r>
            <a:r>
              <a:rPr lang="sv-SE" sz="2400" dirty="0" err="1"/>
              <a:t>commitments</a:t>
            </a:r>
            <a:endParaRPr lang="sv-SE" sz="2400" dirty="0"/>
          </a:p>
          <a:p>
            <a:r>
              <a:rPr lang="sv-SE" sz="2400" dirty="0"/>
              <a:t>Olika internationella nätverk, internationella branschorganisationer</a:t>
            </a:r>
          </a:p>
          <a:p>
            <a:r>
              <a:rPr lang="sv-SE" sz="2400" dirty="0"/>
              <a:t>Naturvårdsverkets samordningsuppdrag</a:t>
            </a:r>
          </a:p>
          <a:p>
            <a:endParaRPr lang="sv-SE" sz="2400" dirty="0"/>
          </a:p>
        </p:txBody>
      </p:sp>
    </p:spTree>
    <p:extLst>
      <p:ext uri="{BB962C8B-B14F-4D97-AF65-F5344CB8AC3E}">
        <p14:creationId xmlns:p14="http://schemas.microsoft.com/office/powerpoint/2010/main" val="2789471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DB677F0-1941-4A20-B25C-FA83D3C83E5B}"/>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AF85E8DF-CDAE-4B95-9BA5-B4DDFD70ABC1}"/>
              </a:ext>
            </a:extLst>
          </p:cNvPr>
          <p:cNvSpPr>
            <a:spLocks noGrp="1"/>
          </p:cNvSpPr>
          <p:nvPr>
            <p:ph idx="1"/>
          </p:nvPr>
        </p:nvSpPr>
        <p:spPr/>
        <p:txBody>
          <a:bodyPr/>
          <a:lstStyle/>
          <a:p>
            <a:endParaRPr lang="sv-SE"/>
          </a:p>
        </p:txBody>
      </p:sp>
      <p:pic>
        <p:nvPicPr>
          <p:cNvPr id="4" name="Bildobjekt 3">
            <a:extLst>
              <a:ext uri="{FF2B5EF4-FFF2-40B4-BE49-F238E27FC236}">
                <a16:creationId xmlns:a16="http://schemas.microsoft.com/office/drawing/2014/main" id="{3DBC5F43-B2F8-4420-B80A-8AA406C9487C}"/>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2382976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F9EEBDB-477C-4E68-B50A-2E34FCAD30EB}"/>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0145909E-4A74-45CA-AC25-5742222EF60B}"/>
              </a:ext>
            </a:extLst>
          </p:cNvPr>
          <p:cNvSpPr>
            <a:spLocks noGrp="1"/>
          </p:cNvSpPr>
          <p:nvPr>
            <p:ph idx="1"/>
          </p:nvPr>
        </p:nvSpPr>
        <p:spPr/>
        <p:txBody>
          <a:bodyPr/>
          <a:lstStyle/>
          <a:p>
            <a:endParaRPr lang="sv-SE"/>
          </a:p>
        </p:txBody>
      </p:sp>
      <p:pic>
        <p:nvPicPr>
          <p:cNvPr id="4" name="Bildobjekt 3">
            <a:extLst>
              <a:ext uri="{FF2B5EF4-FFF2-40B4-BE49-F238E27FC236}">
                <a16:creationId xmlns:a16="http://schemas.microsoft.com/office/drawing/2014/main" id="{663080B5-8493-4006-9C7C-8420C50BCE5C}"/>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1866518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47D1D7-FA74-4AC3-BBE9-5BE6E1528660}"/>
              </a:ext>
            </a:extLst>
          </p:cNvPr>
          <p:cNvSpPr>
            <a:spLocks noGrp="1"/>
          </p:cNvSpPr>
          <p:nvPr>
            <p:ph type="title"/>
          </p:nvPr>
        </p:nvSpPr>
        <p:spPr/>
        <p:txBody>
          <a:bodyPr/>
          <a:lstStyle/>
          <a:p>
            <a:r>
              <a:rPr lang="sv-SE" dirty="0"/>
              <a:t>4. Naturvårdsverkets uppdrag i sitt ÄB</a:t>
            </a:r>
            <a:br>
              <a:rPr lang="sv-SE" dirty="0"/>
            </a:br>
            <a:endParaRPr lang="sv-SE" dirty="0"/>
          </a:p>
        </p:txBody>
      </p:sp>
      <p:sp>
        <p:nvSpPr>
          <p:cNvPr id="3" name="Platshållare för innehåll 2">
            <a:extLst>
              <a:ext uri="{FF2B5EF4-FFF2-40B4-BE49-F238E27FC236}">
                <a16:creationId xmlns:a16="http://schemas.microsoft.com/office/drawing/2014/main" id="{6F6CC976-88F7-49FF-8343-B3A8E41E19F8}"/>
              </a:ext>
            </a:extLst>
          </p:cNvPr>
          <p:cNvSpPr>
            <a:spLocks noGrp="1"/>
          </p:cNvSpPr>
          <p:nvPr>
            <p:ph idx="1"/>
          </p:nvPr>
        </p:nvSpPr>
        <p:spPr/>
        <p:txBody>
          <a:bodyPr>
            <a:normAutofit fontScale="92500" lnSpcReduction="10000"/>
          </a:bodyPr>
          <a:lstStyle/>
          <a:p>
            <a:pPr marL="0" indent="0">
              <a:buNone/>
            </a:pPr>
            <a:r>
              <a:rPr lang="sv-SE" i="1" dirty="0"/>
              <a:t>Naturvårdsverket ska samordna arbetet mellan myndigheter, bransch- och civilsamhällsorganisationer för att säkerställa ett aktivt deltagande i framtagandet av det nya ramverket för Konventionen för biologisk mångfald (CBD). En redovisning ska göras av vidtagna och planerade åtgärder för att säkerställa detta aktiva deltagande. Naturvårdsverket ska även redovisa förslag på svenska bidrag för att nå de CBD-mål som är relaterade till förhandlingarna om ett nytt ramverk som både beaktar miljömålen och en växande cirkulär bioekonomi. Det kan vara sådana som staten skulle kunna stå för och sådana som andra aktörer säger sig kunna göra. Naturvårdsverket ska i detta uppdrag särskilt samarbeta med Havs- och vattenmyndigheten, Statens Jordbruksverk, Skogsstyrelsen, Riksantikvarieämbetet, Folkhälsomyndigheten och Sveriges meteorologiska och hydrologiska institut. I arbetet ska också hänsyn tas till Sveriges genomförande av de globala hållbarhetsmålen. Uppdraget ska slutredovisas till Regeringskansliet (Miljödepartementet) senast den 1 oktober 2020. En delredovisning ska göras den 1 mars 2020. </a:t>
            </a:r>
          </a:p>
          <a:p>
            <a:endParaRPr lang="sv-SE" dirty="0"/>
          </a:p>
        </p:txBody>
      </p:sp>
    </p:spTree>
    <p:extLst>
      <p:ext uri="{BB962C8B-B14F-4D97-AF65-F5344CB8AC3E}">
        <p14:creationId xmlns:p14="http://schemas.microsoft.com/office/powerpoint/2010/main" val="2487378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F43A5F8-1B26-4C5F-87AB-7D14DAF1EA70}"/>
              </a:ext>
            </a:extLst>
          </p:cNvPr>
          <p:cNvSpPr>
            <a:spLocks noGrp="1"/>
          </p:cNvSpPr>
          <p:nvPr>
            <p:ph type="title"/>
          </p:nvPr>
        </p:nvSpPr>
        <p:spPr/>
        <p:txBody>
          <a:bodyPr>
            <a:normAutofit/>
          </a:bodyPr>
          <a:lstStyle/>
          <a:p>
            <a:r>
              <a:rPr lang="sv-SE" dirty="0"/>
              <a:t>FN:s konvention för biologisk mångfald (CBD)</a:t>
            </a:r>
          </a:p>
        </p:txBody>
      </p:sp>
      <p:sp>
        <p:nvSpPr>
          <p:cNvPr id="3" name="Platshållare för innehåll 2">
            <a:extLst>
              <a:ext uri="{FF2B5EF4-FFF2-40B4-BE49-F238E27FC236}">
                <a16:creationId xmlns:a16="http://schemas.microsoft.com/office/drawing/2014/main" id="{A2394D50-9535-47A8-879F-314D9728D82B}"/>
              </a:ext>
            </a:extLst>
          </p:cNvPr>
          <p:cNvSpPr>
            <a:spLocks noGrp="1"/>
          </p:cNvSpPr>
          <p:nvPr>
            <p:ph idx="1"/>
          </p:nvPr>
        </p:nvSpPr>
        <p:spPr/>
        <p:txBody>
          <a:bodyPr/>
          <a:lstStyle/>
          <a:p>
            <a:r>
              <a:rPr lang="sv-SE" dirty="0"/>
              <a:t>CBD en av tre Riokonventioner, trädde i kraft 1993</a:t>
            </a:r>
          </a:p>
          <a:p>
            <a:r>
              <a:rPr lang="sv-SE" dirty="0"/>
              <a:t>Tre mål; bevara och hållbart nyttja biologisk mångfald samt att nyttan av att använda genetiska resurser ska fördelas rättvist</a:t>
            </a:r>
          </a:p>
          <a:p>
            <a:r>
              <a:rPr lang="sv-SE" dirty="0"/>
              <a:t>Konventionen har två protokoll, Cartagenaprotokollet samt Nagoyaprotokollet</a:t>
            </a:r>
          </a:p>
          <a:p>
            <a:r>
              <a:rPr lang="sv-SE" dirty="0"/>
              <a:t>Partsmöten (COPs) vartannat år</a:t>
            </a:r>
          </a:p>
          <a:p>
            <a:r>
              <a:rPr lang="sv-SE" dirty="0"/>
              <a:t>Möten däremellan i olika former; SBSTTA, SBI, </a:t>
            </a:r>
            <a:r>
              <a:rPr lang="sv-SE" dirty="0" err="1"/>
              <a:t>AHTEGs</a:t>
            </a:r>
            <a:r>
              <a:rPr lang="sv-SE" dirty="0"/>
              <a:t>, IAG mm</a:t>
            </a:r>
          </a:p>
          <a:p>
            <a:endParaRPr lang="sv-SE" dirty="0"/>
          </a:p>
        </p:txBody>
      </p:sp>
    </p:spTree>
    <p:extLst>
      <p:ext uri="{BB962C8B-B14F-4D97-AF65-F5344CB8AC3E}">
        <p14:creationId xmlns:p14="http://schemas.microsoft.com/office/powerpoint/2010/main" val="2855767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7833FF4-BF8F-4B95-8F28-0E60E15EAD43}"/>
              </a:ext>
            </a:extLst>
          </p:cNvPr>
          <p:cNvSpPr>
            <a:spLocks noGrp="1"/>
          </p:cNvSpPr>
          <p:nvPr>
            <p:ph type="ftr" sz="quarter" idx="11"/>
          </p:nvPr>
        </p:nvSpPr>
        <p:spPr/>
        <p:txBody>
          <a:bodyPr/>
          <a:lstStyle/>
          <a:p>
            <a:r>
              <a:rPr lang="sv-SE"/>
              <a:t>Miljö- och energidepartementet</a:t>
            </a:r>
            <a:endParaRPr lang="sv-SE" dirty="0"/>
          </a:p>
        </p:txBody>
      </p:sp>
      <p:sp>
        <p:nvSpPr>
          <p:cNvPr id="3" name="Platshållare för bildnummer 2">
            <a:extLst>
              <a:ext uri="{FF2B5EF4-FFF2-40B4-BE49-F238E27FC236}">
                <a16:creationId xmlns:a16="http://schemas.microsoft.com/office/drawing/2014/main" id="{BDDC6AE9-F83A-4B8E-B939-2EC569525707}"/>
              </a:ext>
            </a:extLst>
          </p:cNvPr>
          <p:cNvSpPr>
            <a:spLocks noGrp="1"/>
          </p:cNvSpPr>
          <p:nvPr>
            <p:ph type="sldNum" sz="quarter" idx="12"/>
          </p:nvPr>
        </p:nvSpPr>
        <p:spPr/>
        <p:txBody>
          <a:bodyPr/>
          <a:lstStyle/>
          <a:p>
            <a:fld id="{9C3D4D15-3887-47F3-AC8F-B99C7C44B5C5}" type="slidenum">
              <a:rPr lang="sv-SE" smtClean="0"/>
              <a:pPr/>
              <a:t>20</a:t>
            </a:fld>
            <a:endParaRPr lang="sv-SE" dirty="0"/>
          </a:p>
        </p:txBody>
      </p:sp>
      <p:pic>
        <p:nvPicPr>
          <p:cNvPr id="4" name="Bildobjekt 3">
            <a:extLst>
              <a:ext uri="{FF2B5EF4-FFF2-40B4-BE49-F238E27FC236}">
                <a16:creationId xmlns:a16="http://schemas.microsoft.com/office/drawing/2014/main" id="{CD1C07E9-FD11-4BED-8E35-F9CE5F31FA49}"/>
              </a:ext>
            </a:extLst>
          </p:cNvPr>
          <p:cNvPicPr>
            <a:picLocks noChangeAspect="1"/>
          </p:cNvPicPr>
          <p:nvPr/>
        </p:nvPicPr>
        <p:blipFill>
          <a:blip r:embed="rId2"/>
          <a:stretch>
            <a:fillRect/>
          </a:stretch>
        </p:blipFill>
        <p:spPr>
          <a:xfrm>
            <a:off x="-2907474" y="-1060174"/>
            <a:ext cx="11407366" cy="6858000"/>
          </a:xfrm>
          <a:prstGeom prst="rect">
            <a:avLst/>
          </a:prstGeom>
        </p:spPr>
      </p:pic>
    </p:spTree>
    <p:extLst>
      <p:ext uri="{BB962C8B-B14F-4D97-AF65-F5344CB8AC3E}">
        <p14:creationId xmlns:p14="http://schemas.microsoft.com/office/powerpoint/2010/main" val="3298639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1F67E0B-3B9D-4879-A05E-A71624986961}"/>
              </a:ext>
            </a:extLst>
          </p:cNvPr>
          <p:cNvSpPr>
            <a:spLocks noGrp="1"/>
          </p:cNvSpPr>
          <p:nvPr>
            <p:ph type="ctrTitle"/>
          </p:nvPr>
        </p:nvSpPr>
        <p:spPr/>
        <p:txBody>
          <a:bodyPr/>
          <a:lstStyle/>
          <a:p>
            <a:r>
              <a:rPr lang="sv-SE" dirty="0"/>
              <a:t>Tack!</a:t>
            </a:r>
          </a:p>
        </p:txBody>
      </p:sp>
      <p:sp>
        <p:nvSpPr>
          <p:cNvPr id="3" name="Underrubrik 2">
            <a:extLst>
              <a:ext uri="{FF2B5EF4-FFF2-40B4-BE49-F238E27FC236}">
                <a16:creationId xmlns:a16="http://schemas.microsoft.com/office/drawing/2014/main" id="{6481C7B4-1352-4DF2-B255-4C507847F4B7}"/>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1991156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88AE675-4495-4022-88DE-38F37965A860}"/>
              </a:ext>
            </a:extLst>
          </p:cNvPr>
          <p:cNvSpPr>
            <a:spLocks noGrp="1"/>
          </p:cNvSpPr>
          <p:nvPr>
            <p:ph type="title"/>
          </p:nvPr>
        </p:nvSpPr>
        <p:spPr/>
        <p:txBody>
          <a:bodyPr>
            <a:normAutofit/>
          </a:bodyPr>
          <a:lstStyle/>
          <a:p>
            <a:r>
              <a:rPr lang="sv-SE" b="1" dirty="0">
                <a:solidFill>
                  <a:schemeClr val="accent6">
                    <a:lumMod val="75000"/>
                  </a:schemeClr>
                </a:solidFill>
              </a:rPr>
              <a:t>FN:s konvention om biologisk mångfald (CBD)</a:t>
            </a:r>
          </a:p>
        </p:txBody>
      </p:sp>
      <p:sp>
        <p:nvSpPr>
          <p:cNvPr id="3" name="Platshållare för innehåll 2">
            <a:extLst>
              <a:ext uri="{FF2B5EF4-FFF2-40B4-BE49-F238E27FC236}">
                <a16:creationId xmlns:a16="http://schemas.microsoft.com/office/drawing/2014/main" id="{878254D1-3581-4543-89AE-B85D388FC375}"/>
              </a:ext>
            </a:extLst>
          </p:cNvPr>
          <p:cNvSpPr>
            <a:spLocks noGrp="1"/>
          </p:cNvSpPr>
          <p:nvPr>
            <p:ph idx="1"/>
          </p:nvPr>
        </p:nvSpPr>
        <p:spPr/>
        <p:txBody>
          <a:bodyPr>
            <a:normAutofit/>
          </a:bodyPr>
          <a:lstStyle/>
          <a:p>
            <a:endParaRPr lang="sv-SE" dirty="0"/>
          </a:p>
          <a:p>
            <a:endParaRPr lang="sv-SE" dirty="0"/>
          </a:p>
          <a:p>
            <a:r>
              <a:rPr lang="sv-SE" dirty="0"/>
              <a:t>Vetenskapligt underlag tas fram på olika sätt, bland annat genom IPBES</a:t>
            </a:r>
          </a:p>
          <a:p>
            <a:pPr marL="0" indent="0">
              <a:buNone/>
            </a:pPr>
            <a:r>
              <a:rPr lang="sv-SE" dirty="0"/>
              <a:t>	(</a:t>
            </a:r>
            <a:r>
              <a:rPr lang="sv-SE" dirty="0" err="1"/>
              <a:t>Intergovernmental</a:t>
            </a:r>
            <a:r>
              <a:rPr lang="sv-SE" dirty="0"/>
              <a:t> Science-Policy </a:t>
            </a:r>
            <a:r>
              <a:rPr lang="sv-SE" dirty="0" err="1"/>
              <a:t>Platform</a:t>
            </a:r>
            <a:r>
              <a:rPr lang="sv-SE" dirty="0"/>
              <a:t> on </a:t>
            </a:r>
            <a:r>
              <a:rPr lang="sv-SE" dirty="0" err="1"/>
              <a:t>Biodiversity</a:t>
            </a:r>
            <a:r>
              <a:rPr lang="sv-SE" dirty="0"/>
              <a:t> and </a:t>
            </a:r>
            <a:r>
              <a:rPr lang="sv-SE" dirty="0" err="1"/>
              <a:t>Ecosystem</a:t>
            </a:r>
            <a:r>
              <a:rPr lang="sv-SE" dirty="0"/>
              <a:t> 	Services)</a:t>
            </a:r>
          </a:p>
          <a:p>
            <a:r>
              <a:rPr lang="sv-SE" dirty="0"/>
              <a:t>IPBES tar fram särskilda specialrapporter, men aktuellt nu är IPBES globala rapport från maj 2019</a:t>
            </a:r>
          </a:p>
        </p:txBody>
      </p:sp>
    </p:spTree>
    <p:extLst>
      <p:ext uri="{BB962C8B-B14F-4D97-AF65-F5344CB8AC3E}">
        <p14:creationId xmlns:p14="http://schemas.microsoft.com/office/powerpoint/2010/main" val="2181431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A0A58032-FBFA-4108-A3F8-4A269B81E1CE}"/>
              </a:ext>
            </a:extLst>
          </p:cNvPr>
          <p:cNvSpPr>
            <a:spLocks noGrp="1"/>
          </p:cNvSpPr>
          <p:nvPr>
            <p:ph type="title"/>
          </p:nvPr>
        </p:nvSpPr>
        <p:spPr/>
        <p:txBody>
          <a:bodyPr/>
          <a:lstStyle/>
          <a:p>
            <a:endParaRPr lang="sv-SE" dirty="0"/>
          </a:p>
        </p:txBody>
      </p:sp>
      <p:sp>
        <p:nvSpPr>
          <p:cNvPr id="2" name="Platshållare för innehåll 1">
            <a:extLst>
              <a:ext uri="{FF2B5EF4-FFF2-40B4-BE49-F238E27FC236}">
                <a16:creationId xmlns:a16="http://schemas.microsoft.com/office/drawing/2014/main" id="{BB8EFDED-4B1A-4658-BACE-532E875902E8}"/>
              </a:ext>
            </a:extLst>
          </p:cNvPr>
          <p:cNvSpPr>
            <a:spLocks noGrp="1"/>
          </p:cNvSpPr>
          <p:nvPr>
            <p:ph idx="1"/>
          </p:nvPr>
        </p:nvSpPr>
        <p:spPr/>
        <p:txBody>
          <a:bodyPr/>
          <a:lstStyle/>
          <a:p>
            <a:endParaRPr lang="sv-SE" dirty="0"/>
          </a:p>
        </p:txBody>
      </p:sp>
      <p:sp>
        <p:nvSpPr>
          <p:cNvPr id="4" name="Platshållare för sidfot 3">
            <a:extLst>
              <a:ext uri="{FF2B5EF4-FFF2-40B4-BE49-F238E27FC236}">
                <a16:creationId xmlns:a16="http://schemas.microsoft.com/office/drawing/2014/main" id="{697D6C6B-FDE8-4297-B7AC-338491848436}"/>
              </a:ext>
            </a:extLst>
          </p:cNvPr>
          <p:cNvSpPr>
            <a:spLocks noGrp="1"/>
          </p:cNvSpPr>
          <p:nvPr>
            <p:ph type="ftr" sz="quarter" idx="11"/>
          </p:nvPr>
        </p:nvSpPr>
        <p:spPr/>
        <p:txBody>
          <a:bodyPr/>
          <a:lstStyle/>
          <a:p>
            <a:r>
              <a:rPr lang="sv-SE"/>
              <a:t>Miljö- och energidepartementet</a:t>
            </a:r>
            <a:endParaRPr lang="sv-SE" dirty="0"/>
          </a:p>
        </p:txBody>
      </p:sp>
      <p:sp>
        <p:nvSpPr>
          <p:cNvPr id="5" name="Platshållare för bildnummer 4">
            <a:extLst>
              <a:ext uri="{FF2B5EF4-FFF2-40B4-BE49-F238E27FC236}">
                <a16:creationId xmlns:a16="http://schemas.microsoft.com/office/drawing/2014/main" id="{FD09EB5B-B17A-4A67-9E92-744CC03EAC11}"/>
              </a:ext>
            </a:extLst>
          </p:cNvPr>
          <p:cNvSpPr>
            <a:spLocks noGrp="1"/>
          </p:cNvSpPr>
          <p:nvPr>
            <p:ph type="sldNum" sz="quarter" idx="12"/>
          </p:nvPr>
        </p:nvSpPr>
        <p:spPr/>
        <p:txBody>
          <a:bodyPr/>
          <a:lstStyle/>
          <a:p>
            <a:fld id="{9C3D4D15-3887-47F3-AC8F-B99C7C44B5C5}" type="slidenum">
              <a:rPr lang="sv-SE" smtClean="0"/>
              <a:pPr/>
              <a:t>4</a:t>
            </a:fld>
            <a:endParaRPr lang="sv-SE" dirty="0"/>
          </a:p>
        </p:txBody>
      </p:sp>
      <p:pic>
        <p:nvPicPr>
          <p:cNvPr id="6" name="Bildobjekt 5">
            <a:extLst>
              <a:ext uri="{FF2B5EF4-FFF2-40B4-BE49-F238E27FC236}">
                <a16:creationId xmlns:a16="http://schemas.microsoft.com/office/drawing/2014/main" id="{627B5B6D-0705-491D-824B-D1D16499DA43}"/>
              </a:ext>
            </a:extLst>
          </p:cNvPr>
          <p:cNvPicPr>
            <a:picLocks noChangeAspect="1"/>
          </p:cNvPicPr>
          <p:nvPr/>
        </p:nvPicPr>
        <p:blipFill>
          <a:blip r:embed="rId2"/>
          <a:stretch>
            <a:fillRect/>
          </a:stretch>
        </p:blipFill>
        <p:spPr>
          <a:xfrm>
            <a:off x="-304800" y="0"/>
            <a:ext cx="12191999" cy="7317025"/>
          </a:xfrm>
          <a:prstGeom prst="rect">
            <a:avLst/>
          </a:prstGeom>
        </p:spPr>
      </p:pic>
      <p:sp>
        <p:nvSpPr>
          <p:cNvPr id="7" name="Rektangel 6">
            <a:extLst>
              <a:ext uri="{FF2B5EF4-FFF2-40B4-BE49-F238E27FC236}">
                <a16:creationId xmlns:a16="http://schemas.microsoft.com/office/drawing/2014/main" id="{B5036128-FC85-46CD-9972-EF877854BA20}"/>
              </a:ext>
            </a:extLst>
          </p:cNvPr>
          <p:cNvSpPr/>
          <p:nvPr/>
        </p:nvSpPr>
        <p:spPr>
          <a:xfrm>
            <a:off x="613486" y="337232"/>
            <a:ext cx="8530514" cy="2677656"/>
          </a:xfrm>
          <a:prstGeom prst="rect">
            <a:avLst/>
          </a:prstGeom>
        </p:spPr>
        <p:txBody>
          <a:bodyPr wrap="square">
            <a:spAutoFit/>
          </a:bodyPr>
          <a:lstStyle/>
          <a:p>
            <a:r>
              <a:rPr lang="sv-SE" sz="2400" dirty="0">
                <a:solidFill>
                  <a:srgbClr val="C00000"/>
                </a:solidFill>
              </a:rPr>
              <a:t>Senaste partsmöte (COP) i november 2018</a:t>
            </a:r>
            <a:br>
              <a:rPr lang="sv-SE" sz="2400" dirty="0">
                <a:solidFill>
                  <a:srgbClr val="C00000"/>
                </a:solidFill>
              </a:rPr>
            </a:br>
            <a:br>
              <a:rPr lang="sv-SE" sz="2400" dirty="0">
                <a:solidFill>
                  <a:srgbClr val="C00000"/>
                </a:solidFill>
              </a:rPr>
            </a:br>
            <a:r>
              <a:rPr lang="sv-SE" sz="2400" dirty="0">
                <a:solidFill>
                  <a:srgbClr val="C00000"/>
                </a:solidFill>
              </a:rPr>
              <a:t>UN </a:t>
            </a:r>
            <a:r>
              <a:rPr lang="sv-SE" sz="2400" dirty="0" err="1">
                <a:solidFill>
                  <a:srgbClr val="C00000"/>
                </a:solidFill>
              </a:rPr>
              <a:t>Biodiversity</a:t>
            </a:r>
            <a:r>
              <a:rPr lang="sv-SE" sz="2400" dirty="0">
                <a:solidFill>
                  <a:srgbClr val="C00000"/>
                </a:solidFill>
              </a:rPr>
              <a:t> Conference</a:t>
            </a:r>
            <a:br>
              <a:rPr lang="sv-SE" sz="2400" dirty="0">
                <a:solidFill>
                  <a:srgbClr val="C00000"/>
                </a:solidFill>
              </a:rPr>
            </a:br>
            <a:r>
              <a:rPr lang="sv-SE" sz="2400" dirty="0">
                <a:solidFill>
                  <a:srgbClr val="C00000"/>
                </a:solidFill>
              </a:rPr>
              <a:t>COP 14 - CP/MOP 9 - NP/MOP 3</a:t>
            </a:r>
            <a:br>
              <a:rPr lang="sv-SE" sz="2400" dirty="0">
                <a:solidFill>
                  <a:srgbClr val="C00000"/>
                </a:solidFill>
              </a:rPr>
            </a:br>
            <a:r>
              <a:rPr lang="sv-SE" sz="2400" dirty="0" err="1">
                <a:solidFill>
                  <a:srgbClr val="C00000"/>
                </a:solidFill>
              </a:rPr>
              <a:t>Sharm</a:t>
            </a:r>
            <a:r>
              <a:rPr lang="sv-SE" sz="2400" dirty="0">
                <a:solidFill>
                  <a:srgbClr val="C00000"/>
                </a:solidFill>
              </a:rPr>
              <a:t> el Sheikh, Egypten</a:t>
            </a:r>
            <a:br>
              <a:rPr lang="sv-SE" sz="2400" dirty="0">
                <a:solidFill>
                  <a:srgbClr val="C00000"/>
                </a:solidFill>
              </a:rPr>
            </a:br>
            <a:r>
              <a:rPr lang="sv-SE" sz="2400" dirty="0">
                <a:solidFill>
                  <a:srgbClr val="C00000"/>
                </a:solidFill>
              </a:rPr>
              <a:t>73 beslut på två veckor…</a:t>
            </a:r>
          </a:p>
          <a:p>
            <a:endParaRPr lang="sv-SE" sz="2400" b="1" dirty="0">
              <a:solidFill>
                <a:srgbClr val="C00000"/>
              </a:solidFill>
            </a:endParaRPr>
          </a:p>
        </p:txBody>
      </p:sp>
    </p:spTree>
    <p:extLst>
      <p:ext uri="{BB962C8B-B14F-4D97-AF65-F5344CB8AC3E}">
        <p14:creationId xmlns:p14="http://schemas.microsoft.com/office/powerpoint/2010/main" val="2724776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22" name="Group 86">
            <a:extLst>
              <a:ext uri="{FF2B5EF4-FFF2-40B4-BE49-F238E27FC236}">
                <a16:creationId xmlns:a16="http://schemas.microsoft.com/office/drawing/2014/main" id="{7398C59F-5A18-487B-91D6-B955AACF2E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8"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89"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90"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91"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92"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93"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94"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95"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96"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97"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98"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99"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23" name="Group 100">
            <a:extLst>
              <a:ext uri="{FF2B5EF4-FFF2-40B4-BE49-F238E27FC236}">
                <a16:creationId xmlns:a16="http://schemas.microsoft.com/office/drawing/2014/main" id="{520234FB-542E-4550-9C2F-1B56FD41A1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02"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03"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04"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05"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06"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07"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08"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09"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10"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11"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12"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13"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24" name="Rectangle 114">
            <a:extLst>
              <a:ext uri="{FF2B5EF4-FFF2-40B4-BE49-F238E27FC236}">
                <a16:creationId xmlns:a16="http://schemas.microsoft.com/office/drawing/2014/main" id="{DE91395A-2D18-4AF6-A0AC-AAA7189FE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5"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26" name="Rectangle 118">
            <a:extLst>
              <a:ext uri="{FF2B5EF4-FFF2-40B4-BE49-F238E27FC236}">
                <a16:creationId xmlns:a16="http://schemas.microsoft.com/office/drawing/2014/main" id="{95FFA5E0-4C70-431D-A19D-18415F6C4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latshållare för innehåll 4">
            <a:extLst>
              <a:ext uri="{FF2B5EF4-FFF2-40B4-BE49-F238E27FC236}">
                <a16:creationId xmlns:a16="http://schemas.microsoft.com/office/drawing/2014/main" id="{10DDBA02-E6DF-47C7-9D9B-C7D52D564E01}"/>
              </a:ext>
            </a:extLst>
          </p:cNvPr>
          <p:cNvPicPr>
            <a:picLocks noChangeAspect="1"/>
          </p:cNvPicPr>
          <p:nvPr/>
        </p:nvPicPr>
        <p:blipFill rotWithShape="1">
          <a:blip r:embed="rId2">
            <a:extLst>
              <a:ext uri="{28A0092B-C50C-407E-A947-70E740481C1C}">
                <a14:useLocalDpi xmlns:a14="http://schemas.microsoft.com/office/drawing/2010/main" val="0"/>
              </a:ext>
            </a:extLst>
          </a:blip>
          <a:srcRect l="7097" t="30374" r="70" b="1"/>
          <a:stretch/>
        </p:blipFill>
        <p:spPr>
          <a:xfrm>
            <a:off x="20" y="10"/>
            <a:ext cx="12191980" cy="6857990"/>
          </a:xfrm>
          <a:prstGeom prst="rect">
            <a:avLst/>
          </a:prstGeom>
        </p:spPr>
      </p:pic>
      <p:sp>
        <p:nvSpPr>
          <p:cNvPr id="121" name="Freeform 5">
            <a:extLst>
              <a:ext uri="{FF2B5EF4-FFF2-40B4-BE49-F238E27FC236}">
                <a16:creationId xmlns:a16="http://schemas.microsoft.com/office/drawing/2014/main" id="{4536C52F-C11B-4718-8B63-3E4A43465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3632297"/>
            <a:ext cx="10602096" cy="2170389"/>
          </a:xfrm>
          <a:custGeom>
            <a:avLst/>
            <a:gdLst>
              <a:gd name="T0" fmla="*/ 2253 w 2259"/>
              <a:gd name="T1" fmla="*/ 195 h 413"/>
              <a:gd name="T2" fmla="*/ 2064 w 2259"/>
              <a:gd name="T3" fmla="*/ 7 h 413"/>
              <a:gd name="T4" fmla="*/ 2062 w 2259"/>
              <a:gd name="T5" fmla="*/ 5 h 413"/>
              <a:gd name="T6" fmla="*/ 2048 w 2259"/>
              <a:gd name="T7" fmla="*/ 0 h 413"/>
              <a:gd name="T8" fmla="*/ 891 w 2259"/>
              <a:gd name="T9" fmla="*/ 0 h 413"/>
              <a:gd name="T10" fmla="*/ 851 w 2259"/>
              <a:gd name="T11" fmla="*/ 0 h 413"/>
              <a:gd name="T12" fmla="*/ 541 w 2259"/>
              <a:gd name="T13" fmla="*/ 0 h 413"/>
              <a:gd name="T14" fmla="*/ 54 w 2259"/>
              <a:gd name="T15" fmla="*/ 0 h 413"/>
              <a:gd name="T16" fmla="*/ 0 w 2259"/>
              <a:gd name="T17" fmla="*/ 0 h 413"/>
              <a:gd name="T18" fmla="*/ 0 w 2259"/>
              <a:gd name="T19" fmla="*/ 413 h 413"/>
              <a:gd name="T20" fmla="*/ 54 w 2259"/>
              <a:gd name="T21" fmla="*/ 413 h 413"/>
              <a:gd name="T22" fmla="*/ 541 w 2259"/>
              <a:gd name="T23" fmla="*/ 413 h 413"/>
              <a:gd name="T24" fmla="*/ 851 w 2259"/>
              <a:gd name="T25" fmla="*/ 413 h 413"/>
              <a:gd name="T26" fmla="*/ 891 w 2259"/>
              <a:gd name="T27" fmla="*/ 413 h 413"/>
              <a:gd name="T28" fmla="*/ 2048 w 2259"/>
              <a:gd name="T29" fmla="*/ 413 h 413"/>
              <a:gd name="T30" fmla="*/ 2062 w 2259"/>
              <a:gd name="T31" fmla="*/ 408 h 413"/>
              <a:gd name="T32" fmla="*/ 2064 w 2259"/>
              <a:gd name="T33" fmla="*/ 406 h 413"/>
              <a:gd name="T34" fmla="*/ 2253 w 2259"/>
              <a:gd name="T35" fmla="*/ 217 h 413"/>
              <a:gd name="T36" fmla="*/ 2253 w 2259"/>
              <a:gd name="T37" fmla="*/ 195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59" h="413">
                <a:moveTo>
                  <a:pt x="2253" y="195"/>
                </a:moveTo>
                <a:cubicBezTo>
                  <a:pt x="2064" y="7"/>
                  <a:pt x="2064" y="7"/>
                  <a:pt x="2064" y="7"/>
                </a:cubicBezTo>
                <a:cubicBezTo>
                  <a:pt x="2064" y="6"/>
                  <a:pt x="2063" y="5"/>
                  <a:pt x="2062" y="5"/>
                </a:cubicBezTo>
                <a:cubicBezTo>
                  <a:pt x="2058" y="2"/>
                  <a:pt x="2053" y="0"/>
                  <a:pt x="2048" y="0"/>
                </a:cubicBezTo>
                <a:cubicBezTo>
                  <a:pt x="891" y="0"/>
                  <a:pt x="891" y="0"/>
                  <a:pt x="891" y="0"/>
                </a:cubicBezTo>
                <a:cubicBezTo>
                  <a:pt x="851" y="0"/>
                  <a:pt x="851" y="0"/>
                  <a:pt x="851" y="0"/>
                </a:cubicBezTo>
                <a:cubicBezTo>
                  <a:pt x="541" y="0"/>
                  <a:pt x="541" y="0"/>
                  <a:pt x="541" y="0"/>
                </a:cubicBezTo>
                <a:cubicBezTo>
                  <a:pt x="54" y="0"/>
                  <a:pt x="54" y="0"/>
                  <a:pt x="54" y="0"/>
                </a:cubicBezTo>
                <a:cubicBezTo>
                  <a:pt x="0" y="0"/>
                  <a:pt x="0" y="0"/>
                  <a:pt x="0" y="0"/>
                </a:cubicBezTo>
                <a:cubicBezTo>
                  <a:pt x="0" y="413"/>
                  <a:pt x="0" y="413"/>
                  <a:pt x="0" y="413"/>
                </a:cubicBezTo>
                <a:cubicBezTo>
                  <a:pt x="54" y="413"/>
                  <a:pt x="54" y="413"/>
                  <a:pt x="54" y="413"/>
                </a:cubicBezTo>
                <a:cubicBezTo>
                  <a:pt x="541" y="413"/>
                  <a:pt x="541" y="413"/>
                  <a:pt x="541" y="413"/>
                </a:cubicBezTo>
                <a:cubicBezTo>
                  <a:pt x="851" y="413"/>
                  <a:pt x="851" y="413"/>
                  <a:pt x="851" y="413"/>
                </a:cubicBezTo>
                <a:cubicBezTo>
                  <a:pt x="891" y="413"/>
                  <a:pt x="891" y="413"/>
                  <a:pt x="891" y="413"/>
                </a:cubicBezTo>
                <a:cubicBezTo>
                  <a:pt x="2048" y="413"/>
                  <a:pt x="2048" y="413"/>
                  <a:pt x="2048" y="413"/>
                </a:cubicBezTo>
                <a:cubicBezTo>
                  <a:pt x="2053" y="413"/>
                  <a:pt x="2058" y="411"/>
                  <a:pt x="2062" y="408"/>
                </a:cubicBezTo>
                <a:cubicBezTo>
                  <a:pt x="2063" y="407"/>
                  <a:pt x="2064" y="406"/>
                  <a:pt x="2064" y="406"/>
                </a:cubicBezTo>
                <a:cubicBezTo>
                  <a:pt x="2253" y="217"/>
                  <a:pt x="2253" y="217"/>
                  <a:pt x="2253" y="217"/>
                </a:cubicBezTo>
                <a:cubicBezTo>
                  <a:pt x="2259" y="211"/>
                  <a:pt x="2259" y="201"/>
                  <a:pt x="2253" y="195"/>
                </a:cubicBezTo>
                <a:close/>
              </a:path>
            </a:pathLst>
          </a:custGeom>
          <a:solidFill>
            <a:schemeClr val="accent1">
              <a:alpha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Rubrik 3">
            <a:extLst>
              <a:ext uri="{FF2B5EF4-FFF2-40B4-BE49-F238E27FC236}">
                <a16:creationId xmlns:a16="http://schemas.microsoft.com/office/drawing/2014/main" id="{FE890FE2-EF5C-4F68-A90D-33B72D538822}"/>
              </a:ext>
            </a:extLst>
          </p:cNvPr>
          <p:cNvSpPr>
            <a:spLocks noGrp="1"/>
          </p:cNvSpPr>
          <p:nvPr>
            <p:ph type="title"/>
          </p:nvPr>
        </p:nvSpPr>
        <p:spPr>
          <a:xfrm>
            <a:off x="1083733" y="3962400"/>
            <a:ext cx="8458200" cy="958911"/>
          </a:xfrm>
        </p:spPr>
        <p:txBody>
          <a:bodyPr vert="horz" lIns="91440" tIns="45720" rIns="91440" bIns="45720" rtlCol="0" anchor="b">
            <a:normAutofit/>
          </a:bodyPr>
          <a:lstStyle/>
          <a:p>
            <a:pPr>
              <a:lnSpc>
                <a:spcPct val="90000"/>
              </a:lnSpc>
            </a:pPr>
            <a:r>
              <a:rPr lang="en-US" sz="3100" b="1">
                <a:solidFill>
                  <a:srgbClr val="FEFFFF"/>
                </a:solidFill>
              </a:rPr>
              <a:t>EU talar med en  röst. </a:t>
            </a:r>
            <a:br>
              <a:rPr lang="en-US" sz="3100" b="1">
                <a:solidFill>
                  <a:srgbClr val="FEFFFF"/>
                </a:solidFill>
              </a:rPr>
            </a:br>
            <a:endParaRPr lang="en-US" sz="3100" b="1">
              <a:solidFill>
                <a:srgbClr val="FEFFFF"/>
              </a:solidFill>
            </a:endParaRPr>
          </a:p>
        </p:txBody>
      </p:sp>
      <p:sp>
        <p:nvSpPr>
          <p:cNvPr id="6" name="Platshållare för text 5">
            <a:extLst>
              <a:ext uri="{FF2B5EF4-FFF2-40B4-BE49-F238E27FC236}">
                <a16:creationId xmlns:a16="http://schemas.microsoft.com/office/drawing/2014/main" id="{AF6C6D7E-342F-4200-9BFC-777AFCEB1EB6}"/>
              </a:ext>
            </a:extLst>
          </p:cNvPr>
          <p:cNvSpPr>
            <a:spLocks noGrp="1"/>
          </p:cNvSpPr>
          <p:nvPr>
            <p:ph type="body" sz="half" idx="2"/>
          </p:nvPr>
        </p:nvSpPr>
        <p:spPr>
          <a:xfrm>
            <a:off x="1083733" y="4944531"/>
            <a:ext cx="8458200" cy="524935"/>
          </a:xfrm>
        </p:spPr>
        <p:txBody>
          <a:bodyPr vert="horz" lIns="91440" tIns="45720" rIns="91440" bIns="45720" rtlCol="0" anchor="t">
            <a:normAutofit/>
          </a:bodyPr>
          <a:lstStyle/>
          <a:p>
            <a:pPr>
              <a:lnSpc>
                <a:spcPct val="90000"/>
              </a:lnSpc>
            </a:pPr>
            <a:r>
              <a:rPr lang="en-US" sz="1500">
                <a:solidFill>
                  <a:srgbClr val="FEFFFF"/>
                </a:solidFill>
              </a:rPr>
              <a:t>EU ORDF + KOM talar, men alla länder hjälps åt</a:t>
            </a:r>
            <a:br>
              <a:rPr lang="en-US" sz="1500">
                <a:solidFill>
                  <a:srgbClr val="FEFFFF"/>
                </a:solidFill>
              </a:rPr>
            </a:br>
            <a:r>
              <a:rPr lang="en-US" sz="1500">
                <a:solidFill>
                  <a:srgbClr val="FEFFFF"/>
                </a:solidFill>
              </a:rPr>
              <a:t>Rådsslutsatser tas fram</a:t>
            </a:r>
          </a:p>
        </p:txBody>
      </p:sp>
    </p:spTree>
    <p:extLst>
      <p:ext uri="{BB962C8B-B14F-4D97-AF65-F5344CB8AC3E}">
        <p14:creationId xmlns:p14="http://schemas.microsoft.com/office/powerpoint/2010/main" val="2759022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317EBE3-FF86-4DA1-BC9A-331F7F214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grpSp>
        <p:nvGrpSpPr>
          <p:cNvPr id="14" name="Group 13">
            <a:extLst>
              <a:ext uri="{FF2B5EF4-FFF2-40B4-BE49-F238E27FC236}">
                <a16:creationId xmlns:a16="http://schemas.microsoft.com/office/drawing/2014/main" id="{7A03E380-9CD1-4ABA-A763-9F9D252B8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2">
              <a:lumMod val="90000"/>
            </a:schemeClr>
          </a:solidFill>
        </p:grpSpPr>
        <p:sp>
          <p:nvSpPr>
            <p:cNvPr id="15" name="Freeform 11">
              <a:extLst>
                <a:ext uri="{FF2B5EF4-FFF2-40B4-BE49-F238E27FC236}">
                  <a16:creationId xmlns:a16="http://schemas.microsoft.com/office/drawing/2014/main" id="{66E01B84-4C2B-4DE5-90C8-9C4001A75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6" name="Freeform 12">
              <a:extLst>
                <a:ext uri="{FF2B5EF4-FFF2-40B4-BE49-F238E27FC236}">
                  <a16:creationId xmlns:a16="http://schemas.microsoft.com/office/drawing/2014/main" id="{64CE5A7A-D5C5-4FE5-860C-0B5748FD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7" name="Freeform 13">
              <a:extLst>
                <a:ext uri="{FF2B5EF4-FFF2-40B4-BE49-F238E27FC236}">
                  <a16:creationId xmlns:a16="http://schemas.microsoft.com/office/drawing/2014/main" id="{016A7D2A-6EEA-47B8-A763-7D82E41B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8" name="Freeform 14">
              <a:extLst>
                <a:ext uri="{FF2B5EF4-FFF2-40B4-BE49-F238E27FC236}">
                  <a16:creationId xmlns:a16="http://schemas.microsoft.com/office/drawing/2014/main" id="{E758F6E7-6DEC-48D0-ACB1-E5E26B13E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9" name="Freeform 15">
              <a:extLst>
                <a:ext uri="{FF2B5EF4-FFF2-40B4-BE49-F238E27FC236}">
                  <a16:creationId xmlns:a16="http://schemas.microsoft.com/office/drawing/2014/main" id="{B56657FF-C027-42E7-859B-902929B6F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0" name="Freeform 16">
              <a:extLst>
                <a:ext uri="{FF2B5EF4-FFF2-40B4-BE49-F238E27FC236}">
                  <a16:creationId xmlns:a16="http://schemas.microsoft.com/office/drawing/2014/main" id="{79047F2A-5978-46C6-B3A2-54AAC213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1" name="Freeform 17">
              <a:extLst>
                <a:ext uri="{FF2B5EF4-FFF2-40B4-BE49-F238E27FC236}">
                  <a16:creationId xmlns:a16="http://schemas.microsoft.com/office/drawing/2014/main" id="{F3BE8FD1-0A72-4640-AC7A-2E057273F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2" name="Freeform 18">
              <a:extLst>
                <a:ext uri="{FF2B5EF4-FFF2-40B4-BE49-F238E27FC236}">
                  <a16:creationId xmlns:a16="http://schemas.microsoft.com/office/drawing/2014/main" id="{752FC782-A372-4D11-B20D-958955E5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3" name="Freeform 19">
              <a:extLst>
                <a:ext uri="{FF2B5EF4-FFF2-40B4-BE49-F238E27FC236}">
                  <a16:creationId xmlns:a16="http://schemas.microsoft.com/office/drawing/2014/main" id="{AA00B2F1-BEE2-444A-8249-C8E3212C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4" name="Freeform 20">
              <a:extLst>
                <a:ext uri="{FF2B5EF4-FFF2-40B4-BE49-F238E27FC236}">
                  <a16:creationId xmlns:a16="http://schemas.microsoft.com/office/drawing/2014/main" id="{E7F5747E-514B-4CF7-B6B0-DAD714909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5" name="Freeform 21">
              <a:extLst>
                <a:ext uri="{FF2B5EF4-FFF2-40B4-BE49-F238E27FC236}">
                  <a16:creationId xmlns:a16="http://schemas.microsoft.com/office/drawing/2014/main" id="{931614BB-1593-40ED-8113-2BD11870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6" name="Freeform 22">
              <a:extLst>
                <a:ext uri="{FF2B5EF4-FFF2-40B4-BE49-F238E27FC236}">
                  <a16:creationId xmlns:a16="http://schemas.microsoft.com/office/drawing/2014/main" id="{2691871F-F15C-4E19-BC9C-78E5748D7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2" name="Rubrik 1">
            <a:extLst>
              <a:ext uri="{FF2B5EF4-FFF2-40B4-BE49-F238E27FC236}">
                <a16:creationId xmlns:a16="http://schemas.microsoft.com/office/drawing/2014/main" id="{BD264F82-F15F-4E4E-AEDE-C95586DA9918}"/>
              </a:ext>
            </a:extLst>
          </p:cNvPr>
          <p:cNvSpPr>
            <a:spLocks noGrp="1"/>
          </p:cNvSpPr>
          <p:nvPr>
            <p:ph type="ctrTitle"/>
          </p:nvPr>
        </p:nvSpPr>
        <p:spPr>
          <a:xfrm>
            <a:off x="1304103" y="1318591"/>
            <a:ext cx="5800929" cy="4220820"/>
          </a:xfrm>
        </p:spPr>
        <p:txBody>
          <a:bodyPr anchor="ctr">
            <a:normAutofit/>
          </a:bodyPr>
          <a:lstStyle/>
          <a:p>
            <a:pPr algn="r"/>
            <a:r>
              <a:rPr lang="sv-SE" sz="6600">
                <a:solidFill>
                  <a:schemeClr val="tx2">
                    <a:lumMod val="75000"/>
                  </a:schemeClr>
                </a:solidFill>
              </a:rPr>
              <a:t>Post2020</a:t>
            </a:r>
          </a:p>
        </p:txBody>
      </p:sp>
      <p:sp>
        <p:nvSpPr>
          <p:cNvPr id="3" name="Underrubrik 2">
            <a:extLst>
              <a:ext uri="{FF2B5EF4-FFF2-40B4-BE49-F238E27FC236}">
                <a16:creationId xmlns:a16="http://schemas.microsoft.com/office/drawing/2014/main" id="{5D26BF03-1687-4BB9-BB2B-EDC30E72816B}"/>
              </a:ext>
            </a:extLst>
          </p:cNvPr>
          <p:cNvSpPr>
            <a:spLocks noGrp="1"/>
          </p:cNvSpPr>
          <p:nvPr>
            <p:ph type="subTitle" idx="1"/>
          </p:nvPr>
        </p:nvSpPr>
        <p:spPr>
          <a:xfrm>
            <a:off x="7855048" y="1871831"/>
            <a:ext cx="3084569" cy="3199806"/>
          </a:xfrm>
        </p:spPr>
        <p:txBody>
          <a:bodyPr anchor="ctr">
            <a:normAutofit/>
          </a:bodyPr>
          <a:lstStyle/>
          <a:p>
            <a:r>
              <a:rPr lang="sv-SE">
                <a:solidFill>
                  <a:schemeClr val="tx2">
                    <a:lumMod val="75000"/>
                  </a:schemeClr>
                </a:solidFill>
              </a:rPr>
              <a:t>Ett nytt strategisk ramverk för Konventionen för biologisk mångfald (CBD)</a:t>
            </a:r>
          </a:p>
        </p:txBody>
      </p:sp>
      <p:sp>
        <p:nvSpPr>
          <p:cNvPr id="5" name="Platshållare för bildnummer 4">
            <a:extLst>
              <a:ext uri="{FF2B5EF4-FFF2-40B4-BE49-F238E27FC236}">
                <a16:creationId xmlns:a16="http://schemas.microsoft.com/office/drawing/2014/main" id="{E4148412-DB00-45EF-9F8E-63ECE64D4839}"/>
              </a:ext>
            </a:extLst>
          </p:cNvPr>
          <p:cNvSpPr>
            <a:spLocks noGrp="1"/>
          </p:cNvSpPr>
          <p:nvPr>
            <p:ph type="sldNum" sz="quarter" idx="12"/>
          </p:nvPr>
        </p:nvSpPr>
        <p:spPr>
          <a:xfrm>
            <a:off x="151790" y="3246438"/>
            <a:ext cx="834462" cy="411162"/>
          </a:xfrm>
        </p:spPr>
        <p:txBody>
          <a:bodyPr>
            <a:normAutofit/>
          </a:bodyPr>
          <a:lstStyle/>
          <a:p>
            <a:pPr>
              <a:spcAft>
                <a:spcPts val="600"/>
              </a:spcAft>
            </a:pPr>
            <a:fld id="{9C3D4D15-3887-47F3-AC8F-B99C7C44B5C5}" type="slidenum">
              <a:rPr lang="sv-SE">
                <a:solidFill>
                  <a:schemeClr val="accent1"/>
                </a:solidFill>
              </a:rPr>
              <a:pPr>
                <a:spcAft>
                  <a:spcPts val="600"/>
                </a:spcAft>
              </a:pPr>
              <a:t>6</a:t>
            </a:fld>
            <a:endParaRPr lang="sv-SE">
              <a:solidFill>
                <a:schemeClr val="accent1"/>
              </a:solidFill>
            </a:endParaRPr>
          </a:p>
        </p:txBody>
      </p:sp>
      <p:cxnSp>
        <p:nvCxnSpPr>
          <p:cNvPr id="28" name="Straight Connector 27">
            <a:extLst>
              <a:ext uri="{FF2B5EF4-FFF2-40B4-BE49-F238E27FC236}">
                <a16:creationId xmlns:a16="http://schemas.microsoft.com/office/drawing/2014/main" id="{34D43EC1-35FA-4FC3-8526-F655CEB09D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7196" y="1871831"/>
            <a:ext cx="0" cy="3200400"/>
          </a:xfrm>
          <a:prstGeom prst="line">
            <a:avLst/>
          </a:prstGeom>
          <a:ln w="15875">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Platshållare för sidfot 3">
            <a:extLst>
              <a:ext uri="{FF2B5EF4-FFF2-40B4-BE49-F238E27FC236}">
                <a16:creationId xmlns:a16="http://schemas.microsoft.com/office/drawing/2014/main" id="{EAD3EE14-EB51-42AD-AA4F-CF1A6C4254F2}"/>
              </a:ext>
            </a:extLst>
          </p:cNvPr>
          <p:cNvSpPr>
            <a:spLocks noGrp="1"/>
          </p:cNvSpPr>
          <p:nvPr>
            <p:ph type="ftr" sz="quarter" idx="11"/>
          </p:nvPr>
        </p:nvSpPr>
        <p:spPr>
          <a:xfrm>
            <a:off x="5049063" y="6135808"/>
            <a:ext cx="6526166" cy="365125"/>
          </a:xfrm>
        </p:spPr>
        <p:txBody>
          <a:bodyPr>
            <a:normAutofit/>
          </a:bodyPr>
          <a:lstStyle/>
          <a:p>
            <a:pPr>
              <a:spcAft>
                <a:spcPts val="600"/>
              </a:spcAft>
            </a:pPr>
            <a:endParaRPr lang="sv-SE" dirty="0">
              <a:solidFill>
                <a:schemeClr val="tx1">
                  <a:alpha val="70000"/>
                </a:schemeClr>
              </a:solidFill>
            </a:endParaRPr>
          </a:p>
        </p:txBody>
      </p:sp>
    </p:spTree>
    <p:extLst>
      <p:ext uri="{BB962C8B-B14F-4D97-AF65-F5344CB8AC3E}">
        <p14:creationId xmlns:p14="http://schemas.microsoft.com/office/powerpoint/2010/main" val="2990151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0A46F010-D160-4609-8979-FFD8C1EA6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ubrik 2">
            <a:extLst>
              <a:ext uri="{FF2B5EF4-FFF2-40B4-BE49-F238E27FC236}">
                <a16:creationId xmlns:a16="http://schemas.microsoft.com/office/drawing/2014/main" id="{D0C69092-875D-4BAB-BDE5-AA2BB9F92055}"/>
              </a:ext>
            </a:extLst>
          </p:cNvPr>
          <p:cNvSpPr>
            <a:spLocks noGrp="1"/>
          </p:cNvSpPr>
          <p:nvPr>
            <p:ph type="title"/>
          </p:nvPr>
        </p:nvSpPr>
        <p:spPr>
          <a:xfrm>
            <a:off x="3373062" y="624110"/>
            <a:ext cx="8131550" cy="1280890"/>
          </a:xfrm>
        </p:spPr>
        <p:txBody>
          <a:bodyPr>
            <a:normAutofit/>
          </a:bodyPr>
          <a:lstStyle/>
          <a:p>
            <a:r>
              <a:rPr lang="sv-SE"/>
              <a:t>1. Läget </a:t>
            </a:r>
            <a:endParaRPr lang="sv-SE" dirty="0"/>
          </a:p>
        </p:txBody>
      </p:sp>
      <p:sp>
        <p:nvSpPr>
          <p:cNvPr id="66" name="Rectangle 50">
            <a:extLst>
              <a:ext uri="{FF2B5EF4-FFF2-40B4-BE49-F238E27FC236}">
                <a16:creationId xmlns:a16="http://schemas.microsoft.com/office/drawing/2014/main" id="{81B8C4F6-C3AC-4C94-8EC7-E4F7B7E9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285151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52">
            <a:extLst>
              <a:ext uri="{FF2B5EF4-FFF2-40B4-BE49-F238E27FC236}">
                <a16:creationId xmlns:a16="http://schemas.microsoft.com/office/drawing/2014/main" id="{0B789310-9859-4942-98C8-3D2F12AAA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a:solidFill>
            <a:schemeClr val="tx2">
              <a:lumMod val="60000"/>
              <a:lumOff val="40000"/>
              <a:alpha val="40000"/>
            </a:schemeClr>
          </a:solidFill>
        </p:grpSpPr>
        <p:sp>
          <p:nvSpPr>
            <p:cNvPr id="54" name="Freeform 11">
              <a:extLst>
                <a:ext uri="{FF2B5EF4-FFF2-40B4-BE49-F238E27FC236}">
                  <a16:creationId xmlns:a16="http://schemas.microsoft.com/office/drawing/2014/main" id="{FE9E5460-2AA9-4786-B69C-23DBEF356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82" name="Freeform 12">
              <a:extLst>
                <a:ext uri="{FF2B5EF4-FFF2-40B4-BE49-F238E27FC236}">
                  <a16:creationId xmlns:a16="http://schemas.microsoft.com/office/drawing/2014/main" id="{E344A2AF-3860-4427-B13E-98021C17AB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56" name="Freeform 13">
              <a:extLst>
                <a:ext uri="{FF2B5EF4-FFF2-40B4-BE49-F238E27FC236}">
                  <a16:creationId xmlns:a16="http://schemas.microsoft.com/office/drawing/2014/main" id="{DDBDD44E-1DC0-48AB-8FEC-E098D9197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57" name="Freeform 14">
              <a:extLst>
                <a:ext uri="{FF2B5EF4-FFF2-40B4-BE49-F238E27FC236}">
                  <a16:creationId xmlns:a16="http://schemas.microsoft.com/office/drawing/2014/main" id="{3151FF3E-5E3F-4D82-A684-0003BACEA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58" name="Freeform 15">
              <a:extLst>
                <a:ext uri="{FF2B5EF4-FFF2-40B4-BE49-F238E27FC236}">
                  <a16:creationId xmlns:a16="http://schemas.microsoft.com/office/drawing/2014/main" id="{C6CBF27E-7F0C-4489-95A7-82DE1C046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59" name="Freeform 16">
              <a:extLst>
                <a:ext uri="{FF2B5EF4-FFF2-40B4-BE49-F238E27FC236}">
                  <a16:creationId xmlns:a16="http://schemas.microsoft.com/office/drawing/2014/main" id="{233BE304-221E-425E-A484-4B2E5F405B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60" name="Freeform 17">
              <a:extLst>
                <a:ext uri="{FF2B5EF4-FFF2-40B4-BE49-F238E27FC236}">
                  <a16:creationId xmlns:a16="http://schemas.microsoft.com/office/drawing/2014/main" id="{10D5734E-EAEA-4A08-86A9-39BD5563E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61" name="Freeform 18">
              <a:extLst>
                <a:ext uri="{FF2B5EF4-FFF2-40B4-BE49-F238E27FC236}">
                  <a16:creationId xmlns:a16="http://schemas.microsoft.com/office/drawing/2014/main" id="{4D47FE86-98D1-4E35-86E4-16E9A19A6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62" name="Freeform 19">
              <a:extLst>
                <a:ext uri="{FF2B5EF4-FFF2-40B4-BE49-F238E27FC236}">
                  <a16:creationId xmlns:a16="http://schemas.microsoft.com/office/drawing/2014/main" id="{F00661F9-B224-4DB1-8EFB-ABF9402BD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63" name="Freeform 20">
              <a:extLst>
                <a:ext uri="{FF2B5EF4-FFF2-40B4-BE49-F238E27FC236}">
                  <a16:creationId xmlns:a16="http://schemas.microsoft.com/office/drawing/2014/main" id="{679DCB4E-8D36-4B7A-AF0C-8399F113A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64" name="Freeform 21">
              <a:extLst>
                <a:ext uri="{FF2B5EF4-FFF2-40B4-BE49-F238E27FC236}">
                  <a16:creationId xmlns:a16="http://schemas.microsoft.com/office/drawing/2014/main" id="{4FAD51F6-D24C-4FD6-BEAE-41F0E5A825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65" name="Freeform 22">
              <a:extLst>
                <a:ext uri="{FF2B5EF4-FFF2-40B4-BE49-F238E27FC236}">
                  <a16:creationId xmlns:a16="http://schemas.microsoft.com/office/drawing/2014/main" id="{87AC773F-6D31-458A-9DD7-76566C8A9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67" name="Group 66">
            <a:extLst>
              <a:ext uri="{FF2B5EF4-FFF2-40B4-BE49-F238E27FC236}">
                <a16:creationId xmlns:a16="http://schemas.microsoft.com/office/drawing/2014/main" id="{6F1CEC7A-E419-4950-AA57-B00546C29C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a:solidFill>
            <a:schemeClr val="tx2">
              <a:lumMod val="75000"/>
              <a:alpha val="70000"/>
            </a:schemeClr>
          </a:solidFill>
        </p:grpSpPr>
        <p:sp>
          <p:nvSpPr>
            <p:cNvPr id="68" name="Freeform 27">
              <a:extLst>
                <a:ext uri="{FF2B5EF4-FFF2-40B4-BE49-F238E27FC236}">
                  <a16:creationId xmlns:a16="http://schemas.microsoft.com/office/drawing/2014/main" id="{7AE7DCD1-5235-45E8-B229-15A3E3962E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69" name="Freeform 28">
              <a:extLst>
                <a:ext uri="{FF2B5EF4-FFF2-40B4-BE49-F238E27FC236}">
                  <a16:creationId xmlns:a16="http://schemas.microsoft.com/office/drawing/2014/main" id="{C82E58C3-65A5-4079-BF94-E675AA410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70" name="Freeform 29">
              <a:extLst>
                <a:ext uri="{FF2B5EF4-FFF2-40B4-BE49-F238E27FC236}">
                  <a16:creationId xmlns:a16="http://schemas.microsoft.com/office/drawing/2014/main" id="{7AABE1FA-6DC8-4A47-AC5C-F05B9C111C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71" name="Freeform 30">
              <a:extLst>
                <a:ext uri="{FF2B5EF4-FFF2-40B4-BE49-F238E27FC236}">
                  <a16:creationId xmlns:a16="http://schemas.microsoft.com/office/drawing/2014/main" id="{17BB7298-8900-4C67-B800-BD241F019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72" name="Freeform 31">
              <a:extLst>
                <a:ext uri="{FF2B5EF4-FFF2-40B4-BE49-F238E27FC236}">
                  <a16:creationId xmlns:a16="http://schemas.microsoft.com/office/drawing/2014/main" id="{EE3442F8-53C2-490C-94EF-E423ECB957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73" name="Freeform 32">
              <a:extLst>
                <a:ext uri="{FF2B5EF4-FFF2-40B4-BE49-F238E27FC236}">
                  <a16:creationId xmlns:a16="http://schemas.microsoft.com/office/drawing/2014/main" id="{3DBEA916-8B10-493A-8CBF-9B5FA2A4A0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74" name="Freeform 33">
              <a:extLst>
                <a:ext uri="{FF2B5EF4-FFF2-40B4-BE49-F238E27FC236}">
                  <a16:creationId xmlns:a16="http://schemas.microsoft.com/office/drawing/2014/main" id="{248DB27B-F9EA-4F81-A746-7D57B768E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75" name="Freeform 34">
              <a:extLst>
                <a:ext uri="{FF2B5EF4-FFF2-40B4-BE49-F238E27FC236}">
                  <a16:creationId xmlns:a16="http://schemas.microsoft.com/office/drawing/2014/main" id="{998E5C90-2A81-4013-AE09-2023B4407C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76" name="Freeform 35">
              <a:extLst>
                <a:ext uri="{FF2B5EF4-FFF2-40B4-BE49-F238E27FC236}">
                  <a16:creationId xmlns:a16="http://schemas.microsoft.com/office/drawing/2014/main" id="{86A8318B-7607-4519-8EEB-C7DD509653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77" name="Freeform 36">
              <a:extLst>
                <a:ext uri="{FF2B5EF4-FFF2-40B4-BE49-F238E27FC236}">
                  <a16:creationId xmlns:a16="http://schemas.microsoft.com/office/drawing/2014/main" id="{5009FB1B-4865-45DB-8727-F012E3ACA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78" name="Freeform 37">
              <a:extLst>
                <a:ext uri="{FF2B5EF4-FFF2-40B4-BE49-F238E27FC236}">
                  <a16:creationId xmlns:a16="http://schemas.microsoft.com/office/drawing/2014/main" id="{5B209B64-3A98-4B1A-857A-2368AFED6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79" name="Freeform 38">
              <a:extLst>
                <a:ext uri="{FF2B5EF4-FFF2-40B4-BE49-F238E27FC236}">
                  <a16:creationId xmlns:a16="http://schemas.microsoft.com/office/drawing/2014/main" id="{EB3B5D03-7AE3-411C-A820-6844E7D0C6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81" name="Freeform 11">
            <a:extLst>
              <a:ext uri="{FF2B5EF4-FFF2-40B4-BE49-F238E27FC236}">
                <a16:creationId xmlns:a16="http://schemas.microsoft.com/office/drawing/2014/main" id="{91328346-8BAD-4616-B50B-5CFDA5648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411452"/>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5" name="Platshållare för bildnummer 4">
            <a:extLst>
              <a:ext uri="{FF2B5EF4-FFF2-40B4-BE49-F238E27FC236}">
                <a16:creationId xmlns:a16="http://schemas.microsoft.com/office/drawing/2014/main" id="{2A9E4B68-5027-418F-8C05-7C02C39D8226}"/>
              </a:ext>
            </a:extLst>
          </p:cNvPr>
          <p:cNvSpPr>
            <a:spLocks noGrp="1"/>
          </p:cNvSpPr>
          <p:nvPr>
            <p:ph type="sldNum" sz="quarter" idx="12"/>
          </p:nvPr>
        </p:nvSpPr>
        <p:spPr>
          <a:xfrm>
            <a:off x="87927" y="3485923"/>
            <a:ext cx="779767" cy="365125"/>
          </a:xfrm>
        </p:spPr>
        <p:txBody>
          <a:bodyPr>
            <a:normAutofit/>
          </a:bodyPr>
          <a:lstStyle/>
          <a:p>
            <a:pPr>
              <a:lnSpc>
                <a:spcPct val="90000"/>
              </a:lnSpc>
              <a:spcAft>
                <a:spcPts val="600"/>
              </a:spcAft>
            </a:pPr>
            <a:fld id="{9C3D4D15-3887-47F3-AC8F-B99C7C44B5C5}" type="slidenum">
              <a:rPr lang="sv-SE" sz="1900" smtClean="0"/>
              <a:pPr>
                <a:lnSpc>
                  <a:spcPct val="90000"/>
                </a:lnSpc>
                <a:spcAft>
                  <a:spcPts val="600"/>
                </a:spcAft>
              </a:pPr>
              <a:t>7</a:t>
            </a:fld>
            <a:endParaRPr lang="sv-SE" sz="1900"/>
          </a:p>
        </p:txBody>
      </p:sp>
      <p:sp>
        <p:nvSpPr>
          <p:cNvPr id="83" name="Platshållare för innehåll 1">
            <a:extLst>
              <a:ext uri="{FF2B5EF4-FFF2-40B4-BE49-F238E27FC236}">
                <a16:creationId xmlns:a16="http://schemas.microsoft.com/office/drawing/2014/main" id="{39ADAEDB-D2D8-4E7D-9F15-AFFEC7518BC3}"/>
              </a:ext>
            </a:extLst>
          </p:cNvPr>
          <p:cNvSpPr>
            <a:spLocks noGrp="1"/>
          </p:cNvSpPr>
          <p:nvPr>
            <p:ph idx="1"/>
          </p:nvPr>
        </p:nvSpPr>
        <p:spPr>
          <a:xfrm>
            <a:off x="3373062" y="2133600"/>
            <a:ext cx="8131550" cy="3777622"/>
          </a:xfrm>
        </p:spPr>
        <p:txBody>
          <a:bodyPr>
            <a:normAutofit/>
          </a:bodyPr>
          <a:lstStyle/>
          <a:p>
            <a:r>
              <a:rPr lang="sv-SE" b="1" dirty="0"/>
              <a:t>Nuvarande strategiska plan </a:t>
            </a:r>
            <a:r>
              <a:rPr lang="sv-SE" dirty="0"/>
              <a:t>med 20 </a:t>
            </a:r>
            <a:r>
              <a:rPr lang="sv-SE" dirty="0" err="1"/>
              <a:t>aichimål</a:t>
            </a:r>
            <a:r>
              <a:rPr lang="sv-SE" dirty="0"/>
              <a:t> </a:t>
            </a:r>
            <a:br>
              <a:rPr lang="sv-SE" dirty="0"/>
            </a:br>
            <a:r>
              <a:rPr lang="sv-SE" dirty="0"/>
              <a:t>gäller fram till 2020</a:t>
            </a:r>
            <a:br>
              <a:rPr lang="sv-SE" dirty="0"/>
            </a:br>
            <a:endParaRPr lang="sv-SE" dirty="0"/>
          </a:p>
          <a:p>
            <a:r>
              <a:rPr lang="sv-SE" dirty="0"/>
              <a:t>COP14 har beslutat om en </a:t>
            </a:r>
            <a:r>
              <a:rPr lang="sv-SE" b="1" dirty="0"/>
              <a:t>process</a:t>
            </a:r>
            <a:r>
              <a:rPr lang="sv-SE" dirty="0"/>
              <a:t> för att ta fram ett nytt strategisk ramverk-beslutas på COP15, hösten 2020</a:t>
            </a:r>
            <a:br>
              <a:rPr lang="sv-SE" dirty="0"/>
            </a:br>
            <a:endParaRPr lang="sv-SE" dirty="0"/>
          </a:p>
          <a:p>
            <a:r>
              <a:rPr lang="sv-SE" b="1" dirty="0" err="1"/>
              <a:t>Intersessionella</a:t>
            </a:r>
            <a:r>
              <a:rPr lang="sv-SE" dirty="0"/>
              <a:t> </a:t>
            </a:r>
            <a:r>
              <a:rPr lang="sv-SE" b="1" dirty="0"/>
              <a:t>möten</a:t>
            </a:r>
            <a:r>
              <a:rPr lang="sv-SE" dirty="0"/>
              <a:t> i SBSTTA och SBI kompletteras med en </a:t>
            </a:r>
            <a:r>
              <a:rPr lang="sv-SE" dirty="0" err="1"/>
              <a:t>Open-ended</a:t>
            </a:r>
            <a:r>
              <a:rPr lang="sv-SE" dirty="0"/>
              <a:t> arbetsgrupp (OEWG) ledd av Uganda och Kanada</a:t>
            </a:r>
          </a:p>
          <a:p>
            <a:endParaRPr lang="sv-SE" dirty="0"/>
          </a:p>
        </p:txBody>
      </p:sp>
      <p:sp>
        <p:nvSpPr>
          <p:cNvPr id="4" name="Platshållare för sidfot 3">
            <a:extLst>
              <a:ext uri="{FF2B5EF4-FFF2-40B4-BE49-F238E27FC236}">
                <a16:creationId xmlns:a16="http://schemas.microsoft.com/office/drawing/2014/main" id="{BA9B65BC-5B31-4A56-BE6A-79E3FCAC5F8F}"/>
              </a:ext>
            </a:extLst>
          </p:cNvPr>
          <p:cNvSpPr>
            <a:spLocks noGrp="1"/>
          </p:cNvSpPr>
          <p:nvPr>
            <p:ph type="ftr" sz="quarter" idx="11"/>
          </p:nvPr>
        </p:nvSpPr>
        <p:spPr>
          <a:xfrm>
            <a:off x="3373062" y="6135808"/>
            <a:ext cx="6836149" cy="365125"/>
          </a:xfrm>
        </p:spPr>
        <p:txBody>
          <a:bodyPr>
            <a:normAutofit/>
          </a:bodyPr>
          <a:lstStyle/>
          <a:p>
            <a:pPr>
              <a:spcAft>
                <a:spcPts val="600"/>
              </a:spcAft>
            </a:pPr>
            <a:r>
              <a:rPr lang="sv-SE"/>
              <a:t>Miljö- och energidepartementet</a:t>
            </a:r>
          </a:p>
        </p:txBody>
      </p:sp>
    </p:spTree>
    <p:extLst>
      <p:ext uri="{BB962C8B-B14F-4D97-AF65-F5344CB8AC3E}">
        <p14:creationId xmlns:p14="http://schemas.microsoft.com/office/powerpoint/2010/main" val="888203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109B6B-7879-4329-8BA1-B1B2795F7B51}"/>
              </a:ext>
            </a:extLst>
          </p:cNvPr>
          <p:cNvSpPr>
            <a:spLocks noGrp="1"/>
          </p:cNvSpPr>
          <p:nvPr>
            <p:ph type="title"/>
          </p:nvPr>
        </p:nvSpPr>
        <p:spPr/>
        <p:txBody>
          <a:bodyPr>
            <a:normAutofit fontScale="90000"/>
          </a:bodyPr>
          <a:lstStyle/>
          <a:p>
            <a:r>
              <a:rPr lang="sv-SE" dirty="0"/>
              <a:t>2. De stora förhandlingsfrågorna Överordnat mål?</a:t>
            </a:r>
            <a:br>
              <a:rPr lang="sv-SE" dirty="0"/>
            </a:br>
            <a:endParaRPr lang="sv-SE" dirty="0"/>
          </a:p>
        </p:txBody>
      </p:sp>
      <p:sp>
        <p:nvSpPr>
          <p:cNvPr id="3" name="Platshållare för text 2">
            <a:extLst>
              <a:ext uri="{FF2B5EF4-FFF2-40B4-BE49-F238E27FC236}">
                <a16:creationId xmlns:a16="http://schemas.microsoft.com/office/drawing/2014/main" id="{76158E6D-5ADC-4476-9941-8484BFF4E4CF}"/>
              </a:ext>
            </a:extLst>
          </p:cNvPr>
          <p:cNvSpPr>
            <a:spLocks noGrp="1"/>
          </p:cNvSpPr>
          <p:nvPr>
            <p:ph type="body" sz="quarter" idx="13"/>
          </p:nvPr>
        </p:nvSpPr>
        <p:spPr>
          <a:xfrm>
            <a:off x="622799" y="1890000"/>
            <a:ext cx="10571673" cy="4129200"/>
          </a:xfrm>
        </p:spPr>
        <p:txBody>
          <a:bodyPr/>
          <a:lstStyle/>
          <a:p>
            <a:endParaRPr lang="sv-SE" dirty="0"/>
          </a:p>
          <a:p>
            <a:endParaRPr lang="sv-SE" dirty="0"/>
          </a:p>
          <a:p>
            <a:r>
              <a:rPr lang="sv-SE" sz="3200" dirty="0"/>
              <a:t>Överordnat mål –går det att hitta?</a:t>
            </a:r>
          </a:p>
          <a:p>
            <a:r>
              <a:rPr lang="sv-SE" sz="3200" dirty="0"/>
              <a:t>Hur kan ett överordnat mål relatera till konventionens alla tre mål?</a:t>
            </a:r>
          </a:p>
          <a:p>
            <a:r>
              <a:rPr lang="sv-SE" sz="3200" dirty="0"/>
              <a:t>Hur kan det göras mätbart?</a:t>
            </a:r>
          </a:p>
          <a:p>
            <a:endParaRPr lang="sv-SE" dirty="0"/>
          </a:p>
          <a:p>
            <a:r>
              <a:rPr lang="sv-SE" dirty="0"/>
              <a:t>	</a:t>
            </a:r>
          </a:p>
        </p:txBody>
      </p:sp>
      <p:sp>
        <p:nvSpPr>
          <p:cNvPr id="4" name="Platshållare för sidfot 3">
            <a:extLst>
              <a:ext uri="{FF2B5EF4-FFF2-40B4-BE49-F238E27FC236}">
                <a16:creationId xmlns:a16="http://schemas.microsoft.com/office/drawing/2014/main" id="{5C3801E0-FB87-4D83-8751-7C6A8B2FA118}"/>
              </a:ext>
            </a:extLst>
          </p:cNvPr>
          <p:cNvSpPr>
            <a:spLocks noGrp="1"/>
          </p:cNvSpPr>
          <p:nvPr>
            <p:ph type="ftr" sz="quarter" idx="15"/>
          </p:nvPr>
        </p:nvSpPr>
        <p:spPr/>
        <p:txBody>
          <a:bodyPr/>
          <a:lstStyle/>
          <a:p>
            <a:endParaRPr lang="sv-SE" dirty="0"/>
          </a:p>
        </p:txBody>
      </p:sp>
      <p:sp>
        <p:nvSpPr>
          <p:cNvPr id="5" name="Platshållare för bildnummer 4">
            <a:extLst>
              <a:ext uri="{FF2B5EF4-FFF2-40B4-BE49-F238E27FC236}">
                <a16:creationId xmlns:a16="http://schemas.microsoft.com/office/drawing/2014/main" id="{61BE41C7-FA6D-4672-9C5C-16BDF5F1DCE1}"/>
              </a:ext>
            </a:extLst>
          </p:cNvPr>
          <p:cNvSpPr>
            <a:spLocks noGrp="1"/>
          </p:cNvSpPr>
          <p:nvPr>
            <p:ph type="sldNum" sz="quarter" idx="16"/>
          </p:nvPr>
        </p:nvSpPr>
        <p:spPr/>
        <p:txBody>
          <a:bodyPr/>
          <a:lstStyle/>
          <a:p>
            <a:fld id="{9C3D4D15-3887-47F3-AC8F-B99C7C44B5C5}" type="slidenum">
              <a:rPr lang="sv-SE" smtClean="0"/>
              <a:pPr/>
              <a:t>8</a:t>
            </a:fld>
            <a:endParaRPr lang="sv-SE" dirty="0"/>
          </a:p>
        </p:txBody>
      </p:sp>
    </p:spTree>
    <p:extLst>
      <p:ext uri="{BB962C8B-B14F-4D97-AF65-F5344CB8AC3E}">
        <p14:creationId xmlns:p14="http://schemas.microsoft.com/office/powerpoint/2010/main" val="4026388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4D2FD7-88BA-4A57-89ED-0CB859214A76}"/>
              </a:ext>
            </a:extLst>
          </p:cNvPr>
          <p:cNvSpPr>
            <a:spLocks noGrp="1"/>
          </p:cNvSpPr>
          <p:nvPr>
            <p:ph type="title"/>
          </p:nvPr>
        </p:nvSpPr>
        <p:spPr/>
        <p:txBody>
          <a:bodyPr>
            <a:normAutofit fontScale="90000"/>
          </a:bodyPr>
          <a:lstStyle/>
          <a:p>
            <a:r>
              <a:rPr lang="sv-SE" dirty="0"/>
              <a:t>2. De stora förhandlingsfrågorna Frivilliga åtaganden</a:t>
            </a:r>
            <a:br>
              <a:rPr lang="sv-SE" dirty="0"/>
            </a:br>
            <a:br>
              <a:rPr lang="sv-SE" dirty="0"/>
            </a:br>
            <a:endParaRPr lang="sv-SE" dirty="0"/>
          </a:p>
        </p:txBody>
      </p:sp>
      <p:sp>
        <p:nvSpPr>
          <p:cNvPr id="3" name="Platshållare för text 2">
            <a:extLst>
              <a:ext uri="{FF2B5EF4-FFF2-40B4-BE49-F238E27FC236}">
                <a16:creationId xmlns:a16="http://schemas.microsoft.com/office/drawing/2014/main" id="{D41D5F43-E30C-4786-BB4F-FA3BB3DCC36A}"/>
              </a:ext>
            </a:extLst>
          </p:cNvPr>
          <p:cNvSpPr>
            <a:spLocks noGrp="1"/>
          </p:cNvSpPr>
          <p:nvPr>
            <p:ph type="body" sz="quarter" idx="13"/>
          </p:nvPr>
        </p:nvSpPr>
        <p:spPr>
          <a:xfrm>
            <a:off x="622800" y="1890000"/>
            <a:ext cx="10100618" cy="4129200"/>
          </a:xfrm>
        </p:spPr>
        <p:txBody>
          <a:bodyPr>
            <a:normAutofit/>
          </a:bodyPr>
          <a:lstStyle/>
          <a:p>
            <a:endParaRPr lang="sv-SE" sz="2800" dirty="0"/>
          </a:p>
          <a:p>
            <a:endParaRPr lang="sv-SE" sz="2800" dirty="0"/>
          </a:p>
          <a:p>
            <a:r>
              <a:rPr lang="sv-SE" sz="2800" dirty="0"/>
              <a:t>Frivilliga åtaganden för biologisk mångfald – </a:t>
            </a:r>
            <a:br>
              <a:rPr lang="sv-SE" sz="2800" dirty="0"/>
            </a:br>
            <a:r>
              <a:rPr lang="sv-SE" sz="2800" dirty="0"/>
              <a:t>”</a:t>
            </a:r>
            <a:r>
              <a:rPr lang="sv-SE" sz="2800" dirty="0" err="1"/>
              <a:t>Biodiversity</a:t>
            </a:r>
            <a:r>
              <a:rPr lang="sv-SE" sz="2800" dirty="0"/>
              <a:t> </a:t>
            </a:r>
            <a:r>
              <a:rPr lang="sv-SE" sz="2800" dirty="0" err="1"/>
              <a:t>commitments</a:t>
            </a:r>
            <a:r>
              <a:rPr lang="sv-SE" sz="2800" dirty="0"/>
              <a:t>”</a:t>
            </a:r>
            <a:br>
              <a:rPr lang="sv-SE" sz="2800" dirty="0"/>
            </a:br>
            <a:br>
              <a:rPr lang="sv-SE" sz="2800" dirty="0"/>
            </a:br>
            <a:r>
              <a:rPr lang="sv-SE" sz="2800" dirty="0"/>
              <a:t>Vilka frivilliga åtaganden kan vi tänka oss på olika nivåer (stater, organisationer, företag)?</a:t>
            </a:r>
          </a:p>
          <a:p>
            <a:endParaRPr lang="sv-SE" sz="2800" dirty="0"/>
          </a:p>
          <a:p>
            <a:endParaRPr lang="sv-SE" sz="2800" dirty="0"/>
          </a:p>
        </p:txBody>
      </p:sp>
      <p:sp>
        <p:nvSpPr>
          <p:cNvPr id="4" name="Platshållare för sidfot 3">
            <a:extLst>
              <a:ext uri="{FF2B5EF4-FFF2-40B4-BE49-F238E27FC236}">
                <a16:creationId xmlns:a16="http://schemas.microsoft.com/office/drawing/2014/main" id="{AE43BEB9-A068-4D05-9ACE-5F8ABD275A98}"/>
              </a:ext>
            </a:extLst>
          </p:cNvPr>
          <p:cNvSpPr>
            <a:spLocks noGrp="1"/>
          </p:cNvSpPr>
          <p:nvPr>
            <p:ph type="ftr" sz="quarter" idx="15"/>
          </p:nvPr>
        </p:nvSpPr>
        <p:spPr/>
        <p:txBody>
          <a:bodyPr/>
          <a:lstStyle/>
          <a:p>
            <a:endParaRPr lang="sv-SE" dirty="0"/>
          </a:p>
        </p:txBody>
      </p:sp>
      <p:sp>
        <p:nvSpPr>
          <p:cNvPr id="5" name="Platshållare för bildnummer 4">
            <a:extLst>
              <a:ext uri="{FF2B5EF4-FFF2-40B4-BE49-F238E27FC236}">
                <a16:creationId xmlns:a16="http://schemas.microsoft.com/office/drawing/2014/main" id="{16B52178-E11A-41E4-BD23-6F6233BA12B0}"/>
              </a:ext>
            </a:extLst>
          </p:cNvPr>
          <p:cNvSpPr>
            <a:spLocks noGrp="1"/>
          </p:cNvSpPr>
          <p:nvPr>
            <p:ph type="sldNum" sz="quarter" idx="16"/>
          </p:nvPr>
        </p:nvSpPr>
        <p:spPr/>
        <p:txBody>
          <a:bodyPr/>
          <a:lstStyle/>
          <a:p>
            <a:fld id="{9C3D4D15-3887-47F3-AC8F-B99C7C44B5C5}" type="slidenum">
              <a:rPr lang="sv-SE" smtClean="0"/>
              <a:pPr/>
              <a:t>9</a:t>
            </a:fld>
            <a:endParaRPr lang="sv-SE" dirty="0"/>
          </a:p>
        </p:txBody>
      </p:sp>
    </p:spTree>
    <p:extLst>
      <p:ext uri="{BB962C8B-B14F-4D97-AF65-F5344CB8AC3E}">
        <p14:creationId xmlns:p14="http://schemas.microsoft.com/office/powerpoint/2010/main" val="3858534146"/>
      </p:ext>
    </p:extLst>
  </p:cSld>
  <p:clrMapOvr>
    <a:masterClrMapping/>
  </p:clrMapOvr>
</p:sld>
</file>

<file path=ppt/theme/theme1.xml><?xml version="1.0" encoding="utf-8"?>
<a:theme xmlns:a="http://schemas.openxmlformats.org/drawingml/2006/main" name="Slinga">
  <a:themeElements>
    <a:clrScheme name="Slinga">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Slinga">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nga">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ct:contentTypeSchema xmlns:ct="http://schemas.microsoft.com/office/2006/metadata/contentType" xmlns:ma="http://schemas.microsoft.com/office/2006/metadata/properties/metaAttributes" ct:_="" ma:_="" ma:contentTypeName="RK Word" ma:contentTypeID="0x010100BBA312BF02777149882D207184EC35C03200A4D53D3265739344815FBED3EB68624D" ma:contentTypeVersion="12" ma:contentTypeDescription="Skapa nytt dokument med möjlighet att välja RK-mall" ma:contentTypeScope="" ma:versionID="d92c8f50d8cb2cd373abbdb28f2f3d1b">
  <xsd:schema xmlns:xsd="http://www.w3.org/2001/XMLSchema" xmlns:xs="http://www.w3.org/2001/XMLSchema" xmlns:p="http://schemas.microsoft.com/office/2006/metadata/properties" xmlns:ns2="cc625d36-bb37-4650-91b9-0c96159295ba" xmlns:ns3="4e9c2f0c-7bf8-49af-8356-cbf363fc78a7" xmlns:ns4="18f3d968-6251-40b0-9f11-012b293496c2" xmlns:ns5="9c9941df-7074-4a92-bf99-225d24d78d61" xmlns:ns6="38d15a31-4476-4f29-bf82-95bde261dfef" targetNamespace="http://schemas.microsoft.com/office/2006/metadata/properties" ma:root="true" ma:fieldsID="e8b71d9991ddbcd7c1a4d6b0e75cf7e5" ns2:_="" ns3:_="" ns4:_="" ns5:_="" ns6:_="">
    <xsd:import namespace="cc625d36-bb37-4650-91b9-0c96159295ba"/>
    <xsd:import namespace="4e9c2f0c-7bf8-49af-8356-cbf363fc78a7"/>
    <xsd:import namespace="18f3d968-6251-40b0-9f11-012b293496c2"/>
    <xsd:import namespace="9c9941df-7074-4a92-bf99-225d24d78d61"/>
    <xsd:import namespace="38d15a31-4476-4f29-bf82-95bde261dfef"/>
    <xsd:element name="properties">
      <xsd:complexType>
        <xsd:sequence>
          <xsd:element name="documentManagement">
            <xsd:complexType>
              <xsd:all>
                <xsd:element ref="ns2:TaxCatchAll" minOccurs="0"/>
                <xsd:element ref="ns2:TaxCatchAllLabel" minOccurs="0"/>
                <xsd:element ref="ns3:RecordNumber" minOccurs="0"/>
                <xsd:element ref="ns4:RKNyckelord" minOccurs="0"/>
                <xsd:element ref="ns2:k46d94c0acf84ab9a79866a9d8b1905f" minOccurs="0"/>
                <xsd:element ref="ns2:edbe0b5c82304c8e847ab7b8c02a77c3" minOccurs="0"/>
                <xsd:element ref="ns3:DirtyMigration" minOccurs="0"/>
                <xsd:element ref="ns5:SharedWithUsers" minOccurs="0"/>
                <xsd:element ref="ns6:_dlc_DocId" minOccurs="0"/>
                <xsd:element ref="ns6:_dlc_DocIdUrl" minOccurs="0"/>
                <xsd:element ref="ns6: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625d36-bb37-4650-91b9-0c96159295ba" elementFormDefault="qualified">
    <xsd:import namespace="http://schemas.microsoft.com/office/2006/documentManagement/types"/>
    <xsd:import namespace="http://schemas.microsoft.com/office/infopath/2007/PartnerControls"/>
    <xsd:element name="TaxCatchAll" ma:index="4" nillable="true" ma:displayName="Taxonomy Catch All Column" ma:description="" ma:hidden="true" ma:list="{df19615e-311a-434c-9f90-a9d2539be82f}" ma:internalName="TaxCatchAll" ma:showField="CatchAllData" ma:web="742f19f6-b700-4975-8060-a9b1265e6f58">
      <xsd:complexType>
        <xsd:complexContent>
          <xsd:extension base="dms:MultiChoiceLookup">
            <xsd:sequence>
              <xsd:element name="Value" type="dms:Lookup" maxOccurs="unbounded" minOccurs="0" nillable="true"/>
            </xsd:sequence>
          </xsd:extension>
        </xsd:complexContent>
      </xsd:complexType>
    </xsd:element>
    <xsd:element name="TaxCatchAllLabel" ma:index="5" nillable="true" ma:displayName="Taxonomy Catch All Column1" ma:description="" ma:hidden="true" ma:list="{df19615e-311a-434c-9f90-a9d2539be82f}" ma:internalName="TaxCatchAllLabel" ma:readOnly="true" ma:showField="CatchAllDataLabel" ma:web="742f19f6-b700-4975-8060-a9b1265e6f58">
      <xsd:complexType>
        <xsd:complexContent>
          <xsd:extension base="dms:MultiChoiceLookup">
            <xsd:sequence>
              <xsd:element name="Value" type="dms:Lookup" maxOccurs="unbounded" minOccurs="0" nillable="true"/>
            </xsd:sequence>
          </xsd:extension>
        </xsd:complexContent>
      </xsd:complexType>
    </xsd:element>
    <xsd:element name="k46d94c0acf84ab9a79866a9d8b1905f" ma:index="8" nillable="true" ma:taxonomy="true" ma:internalName="k46d94c0acf84ab9a79866a9d8b1905f" ma:taxonomyFieldName="Organisation" ma:displayName="Departement/enhet" ma:readOnly="false" ma:fieldId="{446d94c0-acf8-4ab9-a798-66a9d8b1905f}" ma:sspId="d07acfae-4dfa-4949-99a8-259efd31a6ae" ma:termSetId="8c1436be-a8c9-4c8f-93bb-07dc2d5595bf" ma:anchorId="00000000-0000-0000-0000-000000000000" ma:open="true" ma:isKeyword="false">
      <xsd:complexType>
        <xsd:sequence>
          <xsd:element ref="pc:Terms" minOccurs="0" maxOccurs="1"/>
        </xsd:sequence>
      </xsd:complexType>
    </xsd:element>
    <xsd:element name="edbe0b5c82304c8e847ab7b8c02a77c3" ma:index="15" nillable="true" ma:taxonomy="true" ma:internalName="edbe0b5c82304c8e847ab7b8c02a77c3" ma:taxonomyFieldName="ActivityCategory" ma:displayName="Aktivitetskategori" ma:default="" ma:fieldId="{edbe0b5c-8230-4c8e-847a-b7b8c02a77c3}" ma:sspId="d07acfae-4dfa-4949-99a8-259efd31a6ae" ma:termSetId="8bf97125-e7b6-456b-9da4-c0e62cf3e5a7"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e9c2f0c-7bf8-49af-8356-cbf363fc78a7" elementFormDefault="qualified">
    <xsd:import namespace="http://schemas.microsoft.com/office/2006/documentManagement/types"/>
    <xsd:import namespace="http://schemas.microsoft.com/office/infopath/2007/PartnerControls"/>
    <xsd:element name="RecordNumber" ma:index="6" nillable="true" ma:displayName="Diarienummer" ma:internalName="Diarienummer0">
      <xsd:simpleType>
        <xsd:restriction base="dms:Text">
          <xsd:maxLength value="255"/>
        </xsd:restriction>
      </xsd:simpleType>
    </xsd:element>
    <xsd:element name="DirtyMigration" ma:index="16" nillable="true" ma:displayName="Migrerad inte uppdaterad" ma:default="0" ma:internalName="DirtyMigration">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8f3d968-6251-40b0-9f11-012b293496c2" elementFormDefault="qualified">
    <xsd:import namespace="http://schemas.microsoft.com/office/2006/documentManagement/types"/>
    <xsd:import namespace="http://schemas.microsoft.com/office/infopath/2007/PartnerControls"/>
    <xsd:element name="RKNyckelord" ma:index="7" nillable="true" ma:displayName="Nyckelord" ma:internalName="Nyckelord0">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c9941df-7074-4a92-bf99-225d24d78d61" elementFormDefault="qualified">
    <xsd:import namespace="http://schemas.microsoft.com/office/2006/documentManagement/types"/>
    <xsd:import namespace="http://schemas.microsoft.com/office/infopath/2007/PartnerControls"/>
    <xsd:element name="SharedWithUsers" ma:index="17" nillable="true" ma:displayName="Dela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8d15a31-4476-4f29-bf82-95bde261dfef" elementFormDefault="qualified">
    <xsd:import namespace="http://schemas.microsoft.com/office/2006/documentManagement/types"/>
    <xsd:import namespace="http://schemas.microsoft.com/office/infopath/2007/PartnerControls"/>
    <xsd:element name="_dlc_DocId" ma:index="18" nillable="true" ma:displayName="Dokument-ID-värde" ma:description="Värdet för dokument-ID som tilldelats till det här objektet." ma:internalName="_dlc_DocId" ma:readOnly="true">
      <xsd:simpleType>
        <xsd:restriction base="dms:Text"/>
      </xsd:simpleType>
    </xsd:element>
    <xsd:element name="_dlc_DocIdUrl" ma:index="19" nillable="true" ma:displayName="Dokument-ID" ma:description="Permanent länk till det här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Innehållstyp"/>
        <xsd:element ref="dc:title" minOccurs="0" maxOccurs="1" ma:index="3"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d07acfae-4dfa-4949-99a8-259efd31a6ae" ContentTypeId="0x010100BBA312BF02777149882D207184EC35C032" PreviousValue="false"/>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customXsn xmlns="http://schemas.microsoft.com/office/2006/metadata/customXsn">
  <xsnLocation/>
  <cached>True</cached>
  <openByDefault>False</openByDefault>
  <xsnScope/>
</customXsn>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p:properties xmlns:p="http://schemas.microsoft.com/office/2006/metadata/properties" xmlns:xsi="http://www.w3.org/2001/XMLSchema-instance" xmlns:pc="http://schemas.microsoft.com/office/infopath/2007/PartnerControls">
  <documentManagement>
    <TaxCatchAll xmlns="cc625d36-bb37-4650-91b9-0c96159295ba"/>
    <edbe0b5c82304c8e847ab7b8c02a77c3 xmlns="cc625d36-bb37-4650-91b9-0c96159295ba">
      <Terms xmlns="http://schemas.microsoft.com/office/infopath/2007/PartnerControls"/>
    </edbe0b5c82304c8e847ab7b8c02a77c3>
    <DirtyMigration xmlns="4e9c2f0c-7bf8-49af-8356-cbf363fc78a7">false</DirtyMigration>
    <RecordNumber xmlns="4e9c2f0c-7bf8-49af-8356-cbf363fc78a7" xsi:nil="true"/>
    <RKNyckelord xmlns="18f3d968-6251-40b0-9f11-012b293496c2" xsi:nil="true"/>
    <k46d94c0acf84ab9a79866a9d8b1905f xmlns="cc625d36-bb37-4650-91b9-0c96159295ba">
      <Terms xmlns="http://schemas.microsoft.com/office/infopath/2007/PartnerControls"/>
    </k46d94c0acf84ab9a79866a9d8b1905f>
  </documentManagement>
</p:properties>
</file>

<file path=customXml/itemProps1.xml><?xml version="1.0" encoding="utf-8"?>
<ds:datastoreItem xmlns:ds="http://schemas.openxmlformats.org/officeDocument/2006/customXml" ds:itemID="{0D5848C3-7F20-4E21-87FC-3E6E08CE01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625d36-bb37-4650-91b9-0c96159295ba"/>
    <ds:schemaRef ds:uri="4e9c2f0c-7bf8-49af-8356-cbf363fc78a7"/>
    <ds:schemaRef ds:uri="18f3d968-6251-40b0-9f11-012b293496c2"/>
    <ds:schemaRef ds:uri="9c9941df-7074-4a92-bf99-225d24d78d61"/>
    <ds:schemaRef ds:uri="38d15a31-4476-4f29-bf82-95bde261df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5806BD5-5522-4704-8534-72C7A0126FE6}">
  <ds:schemaRefs>
    <ds:schemaRef ds:uri="Microsoft.SharePoint.Taxonomy.ContentTypeSync"/>
  </ds:schemaRefs>
</ds:datastoreItem>
</file>

<file path=customXml/itemProps3.xml><?xml version="1.0" encoding="utf-8"?>
<ds:datastoreItem xmlns:ds="http://schemas.openxmlformats.org/officeDocument/2006/customXml" ds:itemID="{438868DD-1284-4F71-A7F0-091941B148D9}">
  <ds:schemaRefs>
    <ds:schemaRef ds:uri="http://schemas.microsoft.com/sharepoint/events"/>
  </ds:schemaRefs>
</ds:datastoreItem>
</file>

<file path=customXml/itemProps4.xml><?xml version="1.0" encoding="utf-8"?>
<ds:datastoreItem xmlns:ds="http://schemas.openxmlformats.org/officeDocument/2006/customXml" ds:itemID="{98D63A5E-FBE3-4FA9-A726-DBC6C9999294}">
  <ds:schemaRefs>
    <ds:schemaRef ds:uri="http://schemas.microsoft.com/office/2006/metadata/customXsn"/>
  </ds:schemaRefs>
</ds:datastoreItem>
</file>

<file path=customXml/itemProps5.xml><?xml version="1.0" encoding="utf-8"?>
<ds:datastoreItem xmlns:ds="http://schemas.openxmlformats.org/officeDocument/2006/customXml" ds:itemID="{30614D5E-125A-48D3-ACFF-236902B2A968}">
  <ds:schemaRefs>
    <ds:schemaRef ds:uri="http://schemas.microsoft.com/sharepoint/v3/contenttype/forms"/>
  </ds:schemaRefs>
</ds:datastoreItem>
</file>

<file path=customXml/itemProps6.xml><?xml version="1.0" encoding="utf-8"?>
<ds:datastoreItem xmlns:ds="http://schemas.openxmlformats.org/officeDocument/2006/customXml" ds:itemID="{D51CD7CF-36FF-474E-B1FD-42EDA389BDB2}">
  <ds:schemaRefs>
    <ds:schemaRef ds:uri="http://schemas.openxmlformats.org/package/2006/metadata/core-properties"/>
    <ds:schemaRef ds:uri="http://schemas.microsoft.com/office/infopath/2007/PartnerControls"/>
    <ds:schemaRef ds:uri="http://purl.org/dc/terms/"/>
    <ds:schemaRef ds:uri="38d15a31-4476-4f29-bf82-95bde261dfef"/>
    <ds:schemaRef ds:uri="9c9941df-7074-4a92-bf99-225d24d78d61"/>
    <ds:schemaRef ds:uri="http://schemas.microsoft.com/office/2006/documentManagement/types"/>
    <ds:schemaRef ds:uri="4e9c2f0c-7bf8-49af-8356-cbf363fc78a7"/>
    <ds:schemaRef ds:uri="http://schemas.microsoft.com/office/2006/metadata/properties"/>
    <ds:schemaRef ds:uri="cc625d36-bb37-4650-91b9-0c96159295ba"/>
    <ds:schemaRef ds:uri="http://purl.org/dc/elements/1.1/"/>
    <ds:schemaRef ds:uri="18f3d968-6251-40b0-9f11-012b293496c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449</Words>
  <Application>Microsoft Office PowerPoint</Application>
  <PresentationFormat>Bredbild</PresentationFormat>
  <Paragraphs>110</Paragraphs>
  <Slides>21</Slides>
  <Notes>0</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21</vt:i4>
      </vt:variant>
    </vt:vector>
  </HeadingPairs>
  <TitlesOfParts>
    <vt:vector size="25" baseType="lpstr">
      <vt:lpstr>Arial</vt:lpstr>
      <vt:lpstr>Century Gothic</vt:lpstr>
      <vt:lpstr>Wingdings 3</vt:lpstr>
      <vt:lpstr>Slinga</vt:lpstr>
      <vt:lpstr>Förhandlingarna om CBD post 2020    </vt:lpstr>
      <vt:lpstr>FN:s konvention för biologisk mångfald (CBD)</vt:lpstr>
      <vt:lpstr>FN:s konvention om biologisk mångfald (CBD)</vt:lpstr>
      <vt:lpstr>PowerPoint-presentation</vt:lpstr>
      <vt:lpstr>EU talar med en  röst.  </vt:lpstr>
      <vt:lpstr>Post2020</vt:lpstr>
      <vt:lpstr>1. Läget </vt:lpstr>
      <vt:lpstr>2. De stora förhandlingsfrågorna Överordnat mål? </vt:lpstr>
      <vt:lpstr>2. De stora förhandlingsfrågorna Frivilliga åtaganden  </vt:lpstr>
      <vt:lpstr>2. De stora förhandlingsfrågorna Uppdatering eller revision av nuvarande 20 Aichimål. Kvantifierbara mål? </vt:lpstr>
      <vt:lpstr>2.De stora förhandlingsfrågorna -pengarna</vt:lpstr>
      <vt:lpstr>2. De stora förhandlingsfrågorna. Nyttodelning</vt:lpstr>
      <vt:lpstr>3. Relation till andra konventioner/processer</vt:lpstr>
      <vt:lpstr>Vad driver Sverige?</vt:lpstr>
      <vt:lpstr>Kommande möten</vt:lpstr>
      <vt:lpstr>Lite mer om vad olika aktörer kan göra</vt:lpstr>
      <vt:lpstr>PowerPoint-presentation</vt:lpstr>
      <vt:lpstr>PowerPoint-presentation</vt:lpstr>
      <vt:lpstr>4. Naturvårdsverkets uppdrag i sitt ÄB </vt:lpstr>
      <vt:lpstr>PowerPoint-presentation</vt:lpstr>
      <vt:lpstr>Tack!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Förhandlingarna om CBD post 2020</dc:title>
  <dc:creator>Charlotta Sörqvist</dc:creator>
  <cp:lastModifiedBy>Charlotta Sörqvist</cp:lastModifiedBy>
  <cp:revision>13</cp:revision>
  <dcterms:created xsi:type="dcterms:W3CDTF">2019-09-25T17:21:00Z</dcterms:created>
  <dcterms:modified xsi:type="dcterms:W3CDTF">2019-09-26T13:16:24Z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0x010100BBA312BF02777149882D207184EC35C03200A4D53D3265739344815FBED3EB68624D</vt:lpwstr>
  </property>
</Properties>
</file>